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41"/>
  </p:notesMasterIdLst>
  <p:sldIdLst>
    <p:sldId id="256" r:id="rId2"/>
    <p:sldId id="257" r:id="rId3"/>
    <p:sldId id="268" r:id="rId4"/>
    <p:sldId id="288" r:id="rId5"/>
    <p:sldId id="287" r:id="rId6"/>
    <p:sldId id="269" r:id="rId7"/>
    <p:sldId id="289" r:id="rId8"/>
    <p:sldId id="265" r:id="rId9"/>
    <p:sldId id="267" r:id="rId10"/>
    <p:sldId id="270" r:id="rId11"/>
    <p:sldId id="271" r:id="rId12"/>
    <p:sldId id="258" r:id="rId13"/>
    <p:sldId id="262" r:id="rId14"/>
    <p:sldId id="266" r:id="rId15"/>
    <p:sldId id="280" r:id="rId16"/>
    <p:sldId id="278" r:id="rId17"/>
    <p:sldId id="279" r:id="rId18"/>
    <p:sldId id="277" r:id="rId19"/>
    <p:sldId id="264" r:id="rId20"/>
    <p:sldId id="283" r:id="rId21"/>
    <p:sldId id="282" r:id="rId22"/>
    <p:sldId id="281" r:id="rId23"/>
    <p:sldId id="297" r:id="rId24"/>
    <p:sldId id="285" r:id="rId25"/>
    <p:sldId id="284" r:id="rId26"/>
    <p:sldId id="274" r:id="rId27"/>
    <p:sldId id="303" r:id="rId28"/>
    <p:sldId id="298" r:id="rId29"/>
    <p:sldId id="299" r:id="rId30"/>
    <p:sldId id="286" r:id="rId31"/>
    <p:sldId id="300" r:id="rId32"/>
    <p:sldId id="294" r:id="rId33"/>
    <p:sldId id="293" r:id="rId34"/>
    <p:sldId id="292" r:id="rId35"/>
    <p:sldId id="291" r:id="rId36"/>
    <p:sldId id="290" r:id="rId37"/>
    <p:sldId id="259" r:id="rId38"/>
    <p:sldId id="261" r:id="rId39"/>
    <p:sldId id="26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1510F-861B-E6F9-BB95-BAC615F6CB99}" v="8" dt="2021-12-01T19:13:31.799"/>
    <p1510:client id="{13C1866A-F61C-47FE-9997-DB6167C750F0}" v="5" dt="2021-10-07T00:22:04.600"/>
    <p1510:client id="{25E748BF-67A0-4567-9FA0-B776FB96E2AF}" v="34" dt="2021-10-27T23:32:12.203"/>
    <p1510:client id="{382EE724-639E-2C01-B3C3-34A9E3AB32DE}" v="27" dt="2021-10-14T00:31:49.508"/>
    <p1510:client id="{39C4301C-7751-4025-A7E9-1CC36218E8DB}" v="300" dt="2021-10-19T18:47:09.790"/>
    <p1510:client id="{3DCBF667-7C1F-EB02-F4DD-9C064EBFF1C1}" v="460" dt="2021-10-21T01:20:21.049"/>
    <p1510:client id="{42F22936-2EF0-47C7-518B-5ABB370F5EB3}" v="16" dt="2021-10-07T00:23:11.510"/>
    <p1510:client id="{5D6E9A9F-8221-66BA-ECC9-91478E9E3745}" v="57" dt="2021-10-19T18:58:58.522"/>
    <p1510:client id="{61C40B64-7CDA-6742-AA06-A38981C76BC3}" v="320" dt="2021-10-19T20:56:29.081"/>
    <p1510:client id="{625062B0-389F-35CA-D7F1-30A2DE51496C}" v="59" dt="2021-12-08T20:52:57.024"/>
    <p1510:client id="{6865ED62-9940-002D-1DE1-DBF6B8B2496C}" v="54" dt="2021-10-13T23:48:50.691"/>
    <p1510:client id="{6D6AD071-E5D3-8E30-A062-AE4313B06DBD}" v="506" dt="2021-10-23T01:16:01.246"/>
    <p1510:client id="{6ED581A6-1C88-4DA8-A969-A3B24358F687}" v="418" dt="2021-10-12T20:13:53.092"/>
    <p1510:client id="{7F884C38-7351-4DFB-88A1-6ADE97630025}" v="192" dt="2021-10-23T00:45:31.956"/>
    <p1510:client id="{85380522-A964-9E03-4F0B-D19ADBF41BCD}" v="6" dt="2021-12-01T23:30:39.127"/>
    <p1510:client id="{924DE88D-4A08-5D8C-0C0E-A0352E39CDE9}" v="108" dt="2021-10-20T23:35:52.759"/>
    <p1510:client id="{925BB923-1D62-5F7F-FAF2-9AE41BEDDDCB}" v="5" dt="2021-10-10T20:42:50.090"/>
    <p1510:client id="{92605040-427D-68E0-5BC4-33843DD024ED}" v="9" dt="2021-11-03T23:19:23.398"/>
    <p1510:client id="{AFE63D4F-E3A2-1A83-8E86-243B40520F24}" v="2" dt="2021-10-27T22:55:15.398"/>
    <p1510:client id="{D85ED715-A581-420C-A09B-0D1E872512D3}" v="174" dt="2021-10-14T00:28:35.813"/>
    <p1510:client id="{E9E473D7-2C1C-4BC6-88A1-8206128547CF}" v="137" dt="2021-10-07T00:44:15.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3E5034-352F-429C-AC89-13CCFBC1541B}"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2A32304F-2EBC-4E83-B8A8-AE6CD8DFA116}">
      <dgm:prSet/>
      <dgm:spPr/>
      <dgm:t>
        <a:bodyPr/>
        <a:lstStyle/>
        <a:p>
          <a:r>
            <a:rPr lang="en-US"/>
            <a:t>Learn about three different password attacks.</a:t>
          </a:r>
        </a:p>
      </dgm:t>
    </dgm:pt>
    <dgm:pt modelId="{91174326-85A3-4C05-81EF-5636D62FE664}" type="parTrans" cxnId="{6BECE2D3-1706-4BD3-9F5C-8E8E376A9E50}">
      <dgm:prSet/>
      <dgm:spPr/>
      <dgm:t>
        <a:bodyPr/>
        <a:lstStyle/>
        <a:p>
          <a:endParaRPr lang="en-US"/>
        </a:p>
      </dgm:t>
    </dgm:pt>
    <dgm:pt modelId="{53AE8EA6-B7DE-4826-9AEF-839F8410CF09}" type="sibTrans" cxnId="{6BECE2D3-1706-4BD3-9F5C-8E8E376A9E50}">
      <dgm:prSet phldrT="1" phldr="0"/>
      <dgm:spPr/>
      <dgm:t>
        <a:bodyPr/>
        <a:lstStyle/>
        <a:p>
          <a:r>
            <a:rPr lang="en-US"/>
            <a:t>1</a:t>
          </a:r>
        </a:p>
      </dgm:t>
    </dgm:pt>
    <dgm:pt modelId="{3926D72B-8AD9-471C-A7D3-E64D9D323678}">
      <dgm:prSet/>
      <dgm:spPr/>
      <dgm:t>
        <a:bodyPr/>
        <a:lstStyle/>
        <a:p>
          <a:pPr rtl="0"/>
          <a:r>
            <a:rPr lang="en-US"/>
            <a:t>Learn</a:t>
          </a:r>
          <a:r>
            <a:rPr lang="en-US">
              <a:latin typeface="Rockwell Nova Light"/>
            </a:rPr>
            <a:t> </a:t>
          </a:r>
          <a:r>
            <a:rPr lang="en-US"/>
            <a:t>how to create strong passwords</a:t>
          </a:r>
          <a:r>
            <a:rPr lang="en-US">
              <a:latin typeface="Rockwell Nova Light"/>
            </a:rPr>
            <a:t> that can defeat these attacks</a:t>
          </a:r>
          <a:r>
            <a:rPr lang="en-US"/>
            <a:t>.</a:t>
          </a:r>
        </a:p>
      </dgm:t>
    </dgm:pt>
    <dgm:pt modelId="{9B86B10D-B750-465F-B4F6-8373E4968969}" type="parTrans" cxnId="{23973FD0-F523-4BE1-8209-0DBD8ED5C847}">
      <dgm:prSet/>
      <dgm:spPr/>
      <dgm:t>
        <a:bodyPr/>
        <a:lstStyle/>
        <a:p>
          <a:endParaRPr lang="en-US"/>
        </a:p>
      </dgm:t>
    </dgm:pt>
    <dgm:pt modelId="{57F1942E-5FFC-4DA1-B02A-724D86220BCF}" type="sibTrans" cxnId="{23973FD0-F523-4BE1-8209-0DBD8ED5C847}">
      <dgm:prSet phldrT="2" phldr="0"/>
      <dgm:spPr/>
      <dgm:t>
        <a:bodyPr/>
        <a:lstStyle/>
        <a:p>
          <a:r>
            <a:rPr lang="en-US"/>
            <a:t>2</a:t>
          </a:r>
        </a:p>
      </dgm:t>
    </dgm:pt>
    <dgm:pt modelId="{A6644E1A-50A4-422F-89EF-223569FC6BD3}">
      <dgm:prSet/>
      <dgm:spPr/>
      <dgm:t>
        <a:bodyPr/>
        <a:lstStyle/>
        <a:p>
          <a:r>
            <a:rPr lang="en-US"/>
            <a:t>Practice creating strong passwords that are memorable.</a:t>
          </a:r>
        </a:p>
      </dgm:t>
    </dgm:pt>
    <dgm:pt modelId="{4764E5B8-FF21-4761-849A-6D53DA3E84AF}" type="parTrans" cxnId="{9942A4A2-3308-4668-B874-DD5BC6BBD3C2}">
      <dgm:prSet/>
      <dgm:spPr/>
      <dgm:t>
        <a:bodyPr/>
        <a:lstStyle/>
        <a:p>
          <a:endParaRPr lang="en-US"/>
        </a:p>
      </dgm:t>
    </dgm:pt>
    <dgm:pt modelId="{C9317303-23F5-4759-AB1E-CB55727F8A71}" type="sibTrans" cxnId="{9942A4A2-3308-4668-B874-DD5BC6BBD3C2}">
      <dgm:prSet phldrT="3" phldr="0"/>
      <dgm:spPr/>
      <dgm:t>
        <a:bodyPr/>
        <a:lstStyle/>
        <a:p>
          <a:r>
            <a:rPr lang="en-US"/>
            <a:t>3</a:t>
          </a:r>
        </a:p>
      </dgm:t>
    </dgm:pt>
    <dgm:pt modelId="{3510F9EA-ED7D-49B8-A92D-DD38B04B4681}" type="pres">
      <dgm:prSet presAssocID="{773E5034-352F-429C-AC89-13CCFBC1541B}" presName="Name0" presStyleCnt="0">
        <dgm:presLayoutVars>
          <dgm:animLvl val="lvl"/>
          <dgm:resizeHandles val="exact"/>
        </dgm:presLayoutVars>
      </dgm:prSet>
      <dgm:spPr/>
    </dgm:pt>
    <dgm:pt modelId="{06EEE2D8-5AE5-4F67-8491-A18D2698CC43}" type="pres">
      <dgm:prSet presAssocID="{2A32304F-2EBC-4E83-B8A8-AE6CD8DFA116}" presName="compositeNode" presStyleCnt="0">
        <dgm:presLayoutVars>
          <dgm:bulletEnabled val="1"/>
        </dgm:presLayoutVars>
      </dgm:prSet>
      <dgm:spPr/>
    </dgm:pt>
    <dgm:pt modelId="{1572B088-F271-4CC2-B37A-3B120FC42A27}" type="pres">
      <dgm:prSet presAssocID="{2A32304F-2EBC-4E83-B8A8-AE6CD8DFA116}" presName="bgRect" presStyleLbl="bgAccFollowNode1" presStyleIdx="0" presStyleCnt="3"/>
      <dgm:spPr/>
    </dgm:pt>
    <dgm:pt modelId="{DF5716BA-A45F-45C1-A4CA-BDA3DCB9FA65}" type="pres">
      <dgm:prSet presAssocID="{53AE8EA6-B7DE-4826-9AEF-839F8410CF09}" presName="sibTransNodeCircle" presStyleLbl="alignNode1" presStyleIdx="0" presStyleCnt="6">
        <dgm:presLayoutVars>
          <dgm:chMax val="0"/>
          <dgm:bulletEnabled/>
        </dgm:presLayoutVars>
      </dgm:prSet>
      <dgm:spPr/>
    </dgm:pt>
    <dgm:pt modelId="{2EEE94D9-C277-47F5-932E-4B86E3577DFD}" type="pres">
      <dgm:prSet presAssocID="{2A32304F-2EBC-4E83-B8A8-AE6CD8DFA116}" presName="bottomLine" presStyleLbl="alignNode1" presStyleIdx="1" presStyleCnt="6">
        <dgm:presLayoutVars/>
      </dgm:prSet>
      <dgm:spPr/>
    </dgm:pt>
    <dgm:pt modelId="{0653662F-A0D0-4230-BA6F-783551E13AAC}" type="pres">
      <dgm:prSet presAssocID="{2A32304F-2EBC-4E83-B8A8-AE6CD8DFA116}" presName="nodeText" presStyleLbl="bgAccFollowNode1" presStyleIdx="0" presStyleCnt="3">
        <dgm:presLayoutVars>
          <dgm:bulletEnabled val="1"/>
        </dgm:presLayoutVars>
      </dgm:prSet>
      <dgm:spPr/>
    </dgm:pt>
    <dgm:pt modelId="{C5125B7A-DAC7-491F-8C97-5EC4AEC8AA66}" type="pres">
      <dgm:prSet presAssocID="{53AE8EA6-B7DE-4826-9AEF-839F8410CF09}" presName="sibTrans" presStyleCnt="0"/>
      <dgm:spPr/>
    </dgm:pt>
    <dgm:pt modelId="{1DD3ECF9-46C4-4F9C-BE29-35903BF39340}" type="pres">
      <dgm:prSet presAssocID="{3926D72B-8AD9-471C-A7D3-E64D9D323678}" presName="compositeNode" presStyleCnt="0">
        <dgm:presLayoutVars>
          <dgm:bulletEnabled val="1"/>
        </dgm:presLayoutVars>
      </dgm:prSet>
      <dgm:spPr/>
    </dgm:pt>
    <dgm:pt modelId="{6494B34B-773D-4001-9870-B244B6AF5939}" type="pres">
      <dgm:prSet presAssocID="{3926D72B-8AD9-471C-A7D3-E64D9D323678}" presName="bgRect" presStyleLbl="bgAccFollowNode1" presStyleIdx="1" presStyleCnt="3"/>
      <dgm:spPr/>
    </dgm:pt>
    <dgm:pt modelId="{3907E309-94F0-4B10-8A00-A673E0D5A6BF}" type="pres">
      <dgm:prSet presAssocID="{57F1942E-5FFC-4DA1-B02A-724D86220BCF}" presName="sibTransNodeCircle" presStyleLbl="alignNode1" presStyleIdx="2" presStyleCnt="6">
        <dgm:presLayoutVars>
          <dgm:chMax val="0"/>
          <dgm:bulletEnabled/>
        </dgm:presLayoutVars>
      </dgm:prSet>
      <dgm:spPr/>
    </dgm:pt>
    <dgm:pt modelId="{C52665FF-361B-4FE7-A896-D3677E78FDCE}" type="pres">
      <dgm:prSet presAssocID="{3926D72B-8AD9-471C-A7D3-E64D9D323678}" presName="bottomLine" presStyleLbl="alignNode1" presStyleIdx="3" presStyleCnt="6">
        <dgm:presLayoutVars/>
      </dgm:prSet>
      <dgm:spPr/>
    </dgm:pt>
    <dgm:pt modelId="{4D67DE69-082F-4B8F-ABE8-566EE20B4304}" type="pres">
      <dgm:prSet presAssocID="{3926D72B-8AD9-471C-A7D3-E64D9D323678}" presName="nodeText" presStyleLbl="bgAccFollowNode1" presStyleIdx="1" presStyleCnt="3">
        <dgm:presLayoutVars>
          <dgm:bulletEnabled val="1"/>
        </dgm:presLayoutVars>
      </dgm:prSet>
      <dgm:spPr/>
    </dgm:pt>
    <dgm:pt modelId="{57D1C93C-FCA6-480A-8467-94D5E91C3DB7}" type="pres">
      <dgm:prSet presAssocID="{57F1942E-5FFC-4DA1-B02A-724D86220BCF}" presName="sibTrans" presStyleCnt="0"/>
      <dgm:spPr/>
    </dgm:pt>
    <dgm:pt modelId="{CBD25336-E02D-4256-81F6-E14979310D49}" type="pres">
      <dgm:prSet presAssocID="{A6644E1A-50A4-422F-89EF-223569FC6BD3}" presName="compositeNode" presStyleCnt="0">
        <dgm:presLayoutVars>
          <dgm:bulletEnabled val="1"/>
        </dgm:presLayoutVars>
      </dgm:prSet>
      <dgm:spPr/>
    </dgm:pt>
    <dgm:pt modelId="{9D08500A-B5AB-4509-9632-D83F560C9B02}" type="pres">
      <dgm:prSet presAssocID="{A6644E1A-50A4-422F-89EF-223569FC6BD3}" presName="bgRect" presStyleLbl="bgAccFollowNode1" presStyleIdx="2" presStyleCnt="3"/>
      <dgm:spPr/>
    </dgm:pt>
    <dgm:pt modelId="{FA7C4D38-2A20-4E01-B6E5-B6ABD4BD3FA4}" type="pres">
      <dgm:prSet presAssocID="{C9317303-23F5-4759-AB1E-CB55727F8A71}" presName="sibTransNodeCircle" presStyleLbl="alignNode1" presStyleIdx="4" presStyleCnt="6">
        <dgm:presLayoutVars>
          <dgm:chMax val="0"/>
          <dgm:bulletEnabled/>
        </dgm:presLayoutVars>
      </dgm:prSet>
      <dgm:spPr/>
    </dgm:pt>
    <dgm:pt modelId="{9E055734-62D1-45F7-BF59-59964E3BCC9A}" type="pres">
      <dgm:prSet presAssocID="{A6644E1A-50A4-422F-89EF-223569FC6BD3}" presName="bottomLine" presStyleLbl="alignNode1" presStyleIdx="5" presStyleCnt="6">
        <dgm:presLayoutVars/>
      </dgm:prSet>
      <dgm:spPr/>
    </dgm:pt>
    <dgm:pt modelId="{5C1D2AD2-F81F-435E-B052-D8F66472CFC3}" type="pres">
      <dgm:prSet presAssocID="{A6644E1A-50A4-422F-89EF-223569FC6BD3}" presName="nodeText" presStyleLbl="bgAccFollowNode1" presStyleIdx="2" presStyleCnt="3">
        <dgm:presLayoutVars>
          <dgm:bulletEnabled val="1"/>
        </dgm:presLayoutVars>
      </dgm:prSet>
      <dgm:spPr/>
    </dgm:pt>
  </dgm:ptLst>
  <dgm:cxnLst>
    <dgm:cxn modelId="{4CC66C0C-88C9-42CD-8B68-0F084D980C41}" type="presOf" srcId="{3926D72B-8AD9-471C-A7D3-E64D9D323678}" destId="{6494B34B-773D-4001-9870-B244B6AF5939}" srcOrd="0" destOrd="0" presId="urn:microsoft.com/office/officeart/2016/7/layout/BasicLinearProcessNumbered"/>
    <dgm:cxn modelId="{79621D61-4693-43CF-A533-8FA01530D07E}" type="presOf" srcId="{773E5034-352F-429C-AC89-13CCFBC1541B}" destId="{3510F9EA-ED7D-49B8-A92D-DD38B04B4681}" srcOrd="0" destOrd="0" presId="urn:microsoft.com/office/officeart/2016/7/layout/BasicLinearProcessNumbered"/>
    <dgm:cxn modelId="{EE852E6D-05AB-427E-B8DD-ADCBD7EE95ED}" type="presOf" srcId="{3926D72B-8AD9-471C-A7D3-E64D9D323678}" destId="{4D67DE69-082F-4B8F-ABE8-566EE20B4304}" srcOrd="1" destOrd="0" presId="urn:microsoft.com/office/officeart/2016/7/layout/BasicLinearProcessNumbered"/>
    <dgm:cxn modelId="{1F419C72-3BB6-49C3-AC5B-39F7D1BB1757}" type="presOf" srcId="{2A32304F-2EBC-4E83-B8A8-AE6CD8DFA116}" destId="{1572B088-F271-4CC2-B37A-3B120FC42A27}" srcOrd="0" destOrd="0" presId="urn:microsoft.com/office/officeart/2016/7/layout/BasicLinearProcessNumbered"/>
    <dgm:cxn modelId="{E8649685-1CD5-4869-9872-87DFA6E8FE5B}" type="presOf" srcId="{53AE8EA6-B7DE-4826-9AEF-839F8410CF09}" destId="{DF5716BA-A45F-45C1-A4CA-BDA3DCB9FA65}" srcOrd="0" destOrd="0" presId="urn:microsoft.com/office/officeart/2016/7/layout/BasicLinearProcessNumbered"/>
    <dgm:cxn modelId="{9942A4A2-3308-4668-B874-DD5BC6BBD3C2}" srcId="{773E5034-352F-429C-AC89-13CCFBC1541B}" destId="{A6644E1A-50A4-422F-89EF-223569FC6BD3}" srcOrd="2" destOrd="0" parTransId="{4764E5B8-FF21-4761-849A-6D53DA3E84AF}" sibTransId="{C9317303-23F5-4759-AB1E-CB55727F8A71}"/>
    <dgm:cxn modelId="{B75769A5-F378-436B-8974-68681E661B98}" type="presOf" srcId="{57F1942E-5FFC-4DA1-B02A-724D86220BCF}" destId="{3907E309-94F0-4B10-8A00-A673E0D5A6BF}" srcOrd="0" destOrd="0" presId="urn:microsoft.com/office/officeart/2016/7/layout/BasicLinearProcessNumbered"/>
    <dgm:cxn modelId="{DB9854A7-CB05-4052-9D5E-F3CA48F9C5DC}" type="presOf" srcId="{2A32304F-2EBC-4E83-B8A8-AE6CD8DFA116}" destId="{0653662F-A0D0-4230-BA6F-783551E13AAC}" srcOrd="1" destOrd="0" presId="urn:microsoft.com/office/officeart/2016/7/layout/BasicLinearProcessNumbered"/>
    <dgm:cxn modelId="{8CEE25B7-1ACC-4639-8E0C-07C859BC6C60}" type="presOf" srcId="{C9317303-23F5-4759-AB1E-CB55727F8A71}" destId="{FA7C4D38-2A20-4E01-B6E5-B6ABD4BD3FA4}" srcOrd="0" destOrd="0" presId="urn:microsoft.com/office/officeart/2016/7/layout/BasicLinearProcessNumbered"/>
    <dgm:cxn modelId="{4F9A67BA-3E88-428F-A400-2DD3D6DB4322}" type="presOf" srcId="{A6644E1A-50A4-422F-89EF-223569FC6BD3}" destId="{5C1D2AD2-F81F-435E-B052-D8F66472CFC3}" srcOrd="1" destOrd="0" presId="urn:microsoft.com/office/officeart/2016/7/layout/BasicLinearProcessNumbered"/>
    <dgm:cxn modelId="{23973FD0-F523-4BE1-8209-0DBD8ED5C847}" srcId="{773E5034-352F-429C-AC89-13CCFBC1541B}" destId="{3926D72B-8AD9-471C-A7D3-E64D9D323678}" srcOrd="1" destOrd="0" parTransId="{9B86B10D-B750-465F-B4F6-8373E4968969}" sibTransId="{57F1942E-5FFC-4DA1-B02A-724D86220BCF}"/>
    <dgm:cxn modelId="{6BECE2D3-1706-4BD3-9F5C-8E8E376A9E50}" srcId="{773E5034-352F-429C-AC89-13CCFBC1541B}" destId="{2A32304F-2EBC-4E83-B8A8-AE6CD8DFA116}" srcOrd="0" destOrd="0" parTransId="{91174326-85A3-4C05-81EF-5636D62FE664}" sibTransId="{53AE8EA6-B7DE-4826-9AEF-839F8410CF09}"/>
    <dgm:cxn modelId="{F92D56E9-D6CA-4529-B047-E863E3610170}" type="presOf" srcId="{A6644E1A-50A4-422F-89EF-223569FC6BD3}" destId="{9D08500A-B5AB-4509-9632-D83F560C9B02}" srcOrd="0" destOrd="0" presId="urn:microsoft.com/office/officeart/2016/7/layout/BasicLinearProcessNumbered"/>
    <dgm:cxn modelId="{8A8D2EBB-B8C9-46C6-AA72-86F0DFF2388C}" type="presParOf" srcId="{3510F9EA-ED7D-49B8-A92D-DD38B04B4681}" destId="{06EEE2D8-5AE5-4F67-8491-A18D2698CC43}" srcOrd="0" destOrd="0" presId="urn:microsoft.com/office/officeart/2016/7/layout/BasicLinearProcessNumbered"/>
    <dgm:cxn modelId="{C683EEB1-8D0C-4BC6-92C2-3390622DAC23}" type="presParOf" srcId="{06EEE2D8-5AE5-4F67-8491-A18D2698CC43}" destId="{1572B088-F271-4CC2-B37A-3B120FC42A27}" srcOrd="0" destOrd="0" presId="urn:microsoft.com/office/officeart/2016/7/layout/BasicLinearProcessNumbered"/>
    <dgm:cxn modelId="{E72EA08C-4DBB-42D9-AC66-46D9177BA1A7}" type="presParOf" srcId="{06EEE2D8-5AE5-4F67-8491-A18D2698CC43}" destId="{DF5716BA-A45F-45C1-A4CA-BDA3DCB9FA65}" srcOrd="1" destOrd="0" presId="urn:microsoft.com/office/officeart/2016/7/layout/BasicLinearProcessNumbered"/>
    <dgm:cxn modelId="{FC00FC39-A6C5-4375-B802-405E469ECB39}" type="presParOf" srcId="{06EEE2D8-5AE5-4F67-8491-A18D2698CC43}" destId="{2EEE94D9-C277-47F5-932E-4B86E3577DFD}" srcOrd="2" destOrd="0" presId="urn:microsoft.com/office/officeart/2016/7/layout/BasicLinearProcessNumbered"/>
    <dgm:cxn modelId="{B878CDED-2DD7-4065-A4B6-05BF2DFA9947}" type="presParOf" srcId="{06EEE2D8-5AE5-4F67-8491-A18D2698CC43}" destId="{0653662F-A0D0-4230-BA6F-783551E13AAC}" srcOrd="3" destOrd="0" presId="urn:microsoft.com/office/officeart/2016/7/layout/BasicLinearProcessNumbered"/>
    <dgm:cxn modelId="{8AD5DB87-CCD5-4EE5-8DD2-6795F0D0C6B5}" type="presParOf" srcId="{3510F9EA-ED7D-49B8-A92D-DD38B04B4681}" destId="{C5125B7A-DAC7-491F-8C97-5EC4AEC8AA66}" srcOrd="1" destOrd="0" presId="urn:microsoft.com/office/officeart/2016/7/layout/BasicLinearProcessNumbered"/>
    <dgm:cxn modelId="{4AFA9FF1-B9CB-43E9-A1FF-E518F0628F5A}" type="presParOf" srcId="{3510F9EA-ED7D-49B8-A92D-DD38B04B4681}" destId="{1DD3ECF9-46C4-4F9C-BE29-35903BF39340}" srcOrd="2" destOrd="0" presId="urn:microsoft.com/office/officeart/2016/7/layout/BasicLinearProcessNumbered"/>
    <dgm:cxn modelId="{5908472C-D8D0-4245-8728-19C0C9B7B9C0}" type="presParOf" srcId="{1DD3ECF9-46C4-4F9C-BE29-35903BF39340}" destId="{6494B34B-773D-4001-9870-B244B6AF5939}" srcOrd="0" destOrd="0" presId="urn:microsoft.com/office/officeart/2016/7/layout/BasicLinearProcessNumbered"/>
    <dgm:cxn modelId="{3358703A-E065-4361-8948-2D34B95BF202}" type="presParOf" srcId="{1DD3ECF9-46C4-4F9C-BE29-35903BF39340}" destId="{3907E309-94F0-4B10-8A00-A673E0D5A6BF}" srcOrd="1" destOrd="0" presId="urn:microsoft.com/office/officeart/2016/7/layout/BasicLinearProcessNumbered"/>
    <dgm:cxn modelId="{983C89BD-3D8C-47D5-AD24-D12E27C69C3A}" type="presParOf" srcId="{1DD3ECF9-46C4-4F9C-BE29-35903BF39340}" destId="{C52665FF-361B-4FE7-A896-D3677E78FDCE}" srcOrd="2" destOrd="0" presId="urn:microsoft.com/office/officeart/2016/7/layout/BasicLinearProcessNumbered"/>
    <dgm:cxn modelId="{9D656882-DB5B-4497-8A54-1E1F29E38FE8}" type="presParOf" srcId="{1DD3ECF9-46C4-4F9C-BE29-35903BF39340}" destId="{4D67DE69-082F-4B8F-ABE8-566EE20B4304}" srcOrd="3" destOrd="0" presId="urn:microsoft.com/office/officeart/2016/7/layout/BasicLinearProcessNumbered"/>
    <dgm:cxn modelId="{29D20591-4AF6-4E61-9816-9CD139D733B0}" type="presParOf" srcId="{3510F9EA-ED7D-49B8-A92D-DD38B04B4681}" destId="{57D1C93C-FCA6-480A-8467-94D5E91C3DB7}" srcOrd="3" destOrd="0" presId="urn:microsoft.com/office/officeart/2016/7/layout/BasicLinearProcessNumbered"/>
    <dgm:cxn modelId="{203EB1A1-6575-4BD4-B84B-1C256448209B}" type="presParOf" srcId="{3510F9EA-ED7D-49B8-A92D-DD38B04B4681}" destId="{CBD25336-E02D-4256-81F6-E14979310D49}" srcOrd="4" destOrd="0" presId="urn:microsoft.com/office/officeart/2016/7/layout/BasicLinearProcessNumbered"/>
    <dgm:cxn modelId="{60472B0A-CEEA-4E16-9F1F-13A930FCCE56}" type="presParOf" srcId="{CBD25336-E02D-4256-81F6-E14979310D49}" destId="{9D08500A-B5AB-4509-9632-D83F560C9B02}" srcOrd="0" destOrd="0" presId="urn:microsoft.com/office/officeart/2016/7/layout/BasicLinearProcessNumbered"/>
    <dgm:cxn modelId="{84BB259E-4A53-4414-9823-DCC6889D6654}" type="presParOf" srcId="{CBD25336-E02D-4256-81F6-E14979310D49}" destId="{FA7C4D38-2A20-4E01-B6E5-B6ABD4BD3FA4}" srcOrd="1" destOrd="0" presId="urn:microsoft.com/office/officeart/2016/7/layout/BasicLinearProcessNumbered"/>
    <dgm:cxn modelId="{78DE77C7-4C33-48C4-ADF0-DFCB253698CB}" type="presParOf" srcId="{CBD25336-E02D-4256-81F6-E14979310D49}" destId="{9E055734-62D1-45F7-BF59-59964E3BCC9A}" srcOrd="2" destOrd="0" presId="urn:microsoft.com/office/officeart/2016/7/layout/BasicLinearProcessNumbered"/>
    <dgm:cxn modelId="{E8ACFFF8-EB90-41E8-B0EA-6A4DD39A11FE}" type="presParOf" srcId="{CBD25336-E02D-4256-81F6-E14979310D49}" destId="{5C1D2AD2-F81F-435E-B052-D8F66472CFC3}"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E3152-79F1-4CED-B202-ABF183E65AE4}" type="doc">
      <dgm:prSet loTypeId="urn:microsoft.com/office/officeart/2005/8/layout/list1" loCatId="list" qsTypeId="urn:microsoft.com/office/officeart/2005/8/quickstyle/simple3" qsCatId="simple" csTypeId="urn:microsoft.com/office/officeart/2005/8/colors/colorful5" csCatId="colorful"/>
      <dgm:spPr/>
      <dgm:t>
        <a:bodyPr/>
        <a:lstStyle/>
        <a:p>
          <a:endParaRPr lang="en-US"/>
        </a:p>
      </dgm:t>
    </dgm:pt>
    <dgm:pt modelId="{A2304F7E-94F6-44DB-B6B3-3B661C0E5CE2}">
      <dgm:prSet/>
      <dgm:spPr/>
      <dgm:t>
        <a:bodyPr/>
        <a:lstStyle/>
        <a:p>
          <a:r>
            <a:rPr lang="en-US"/>
            <a:t>Avoid:</a:t>
          </a:r>
        </a:p>
      </dgm:t>
    </dgm:pt>
    <dgm:pt modelId="{03C4107E-1F76-453E-9E5B-AE189DC8C3F0}" type="parTrans" cxnId="{1A9096BA-AE89-49CE-8F21-3524E868498D}">
      <dgm:prSet/>
      <dgm:spPr/>
      <dgm:t>
        <a:bodyPr/>
        <a:lstStyle/>
        <a:p>
          <a:endParaRPr lang="en-US"/>
        </a:p>
      </dgm:t>
    </dgm:pt>
    <dgm:pt modelId="{01755276-290B-4AE7-B9CA-0924CCF936FB}" type="sibTrans" cxnId="{1A9096BA-AE89-49CE-8F21-3524E868498D}">
      <dgm:prSet/>
      <dgm:spPr/>
      <dgm:t>
        <a:bodyPr/>
        <a:lstStyle/>
        <a:p>
          <a:endParaRPr lang="en-US"/>
        </a:p>
      </dgm:t>
    </dgm:pt>
    <dgm:pt modelId="{F4DF008F-072B-4785-894E-2CB91F566405}">
      <dgm:prSet/>
      <dgm:spPr/>
      <dgm:t>
        <a:bodyPr/>
        <a:lstStyle/>
        <a:p>
          <a:r>
            <a:rPr lang="en-US"/>
            <a:t>Commonly used passwords</a:t>
          </a:r>
        </a:p>
      </dgm:t>
    </dgm:pt>
    <dgm:pt modelId="{4506F504-5FAB-47C4-A2E3-6E60D81BF4F5}" type="parTrans" cxnId="{462D8D77-FFE0-4731-A39B-CACFFBE770DC}">
      <dgm:prSet/>
      <dgm:spPr/>
      <dgm:t>
        <a:bodyPr/>
        <a:lstStyle/>
        <a:p>
          <a:endParaRPr lang="en-US"/>
        </a:p>
      </dgm:t>
    </dgm:pt>
    <dgm:pt modelId="{2EC340D7-0319-4211-8E0D-1E49AD94FDBA}" type="sibTrans" cxnId="{462D8D77-FFE0-4731-A39B-CACFFBE770DC}">
      <dgm:prSet/>
      <dgm:spPr/>
      <dgm:t>
        <a:bodyPr/>
        <a:lstStyle/>
        <a:p>
          <a:endParaRPr lang="en-US"/>
        </a:p>
      </dgm:t>
    </dgm:pt>
    <dgm:pt modelId="{42A043D4-525D-42FF-ADD5-F27BD96DD82A}">
      <dgm:prSet/>
      <dgm:spPr/>
      <dgm:t>
        <a:bodyPr/>
        <a:lstStyle/>
        <a:p>
          <a:r>
            <a:rPr lang="en-US"/>
            <a:t>Full words or sentences</a:t>
          </a:r>
        </a:p>
      </dgm:t>
    </dgm:pt>
    <dgm:pt modelId="{195C3129-315D-4E66-8356-BB25F293A774}" type="parTrans" cxnId="{B746D824-8F03-4A81-BC61-381415560811}">
      <dgm:prSet/>
      <dgm:spPr/>
      <dgm:t>
        <a:bodyPr/>
        <a:lstStyle/>
        <a:p>
          <a:endParaRPr lang="en-US"/>
        </a:p>
      </dgm:t>
    </dgm:pt>
    <dgm:pt modelId="{529A1EA4-F98A-44BC-944D-BB21446F02A0}" type="sibTrans" cxnId="{B746D824-8F03-4A81-BC61-381415560811}">
      <dgm:prSet/>
      <dgm:spPr/>
      <dgm:t>
        <a:bodyPr/>
        <a:lstStyle/>
        <a:p>
          <a:endParaRPr lang="en-US"/>
        </a:p>
      </dgm:t>
    </dgm:pt>
    <dgm:pt modelId="{036F588D-356B-4132-845C-08E0C69BAF2D}">
      <dgm:prSet/>
      <dgm:spPr/>
      <dgm:t>
        <a:bodyPr/>
        <a:lstStyle/>
        <a:p>
          <a:r>
            <a:rPr lang="en-US"/>
            <a:t>Be safe by:</a:t>
          </a:r>
        </a:p>
      </dgm:t>
    </dgm:pt>
    <dgm:pt modelId="{6030AEFA-0A51-49EB-B4E8-27F11EB27F0D}" type="parTrans" cxnId="{783C889A-75F0-468E-8EA5-D203336638D2}">
      <dgm:prSet/>
      <dgm:spPr/>
      <dgm:t>
        <a:bodyPr/>
        <a:lstStyle/>
        <a:p>
          <a:endParaRPr lang="en-US"/>
        </a:p>
      </dgm:t>
    </dgm:pt>
    <dgm:pt modelId="{E51E491F-7DAA-4D04-AC8B-85291D9DE682}" type="sibTrans" cxnId="{783C889A-75F0-468E-8EA5-D203336638D2}">
      <dgm:prSet/>
      <dgm:spPr/>
      <dgm:t>
        <a:bodyPr/>
        <a:lstStyle/>
        <a:p>
          <a:endParaRPr lang="en-US"/>
        </a:p>
      </dgm:t>
    </dgm:pt>
    <dgm:pt modelId="{70FCF069-F416-445F-A151-9E252B731E5E}">
      <dgm:prSet/>
      <dgm:spPr/>
      <dgm:t>
        <a:bodyPr/>
        <a:lstStyle/>
        <a:p>
          <a:r>
            <a:rPr lang="en-US"/>
            <a:t>Breaking up words with numbers or symbols </a:t>
          </a:r>
        </a:p>
      </dgm:t>
    </dgm:pt>
    <dgm:pt modelId="{E420BEBD-AF0E-4B1E-93CB-DAD29367B10A}" type="parTrans" cxnId="{53475B9A-993F-4A62-AF02-350AECD1D47E}">
      <dgm:prSet/>
      <dgm:spPr/>
      <dgm:t>
        <a:bodyPr/>
        <a:lstStyle/>
        <a:p>
          <a:endParaRPr lang="en-US"/>
        </a:p>
      </dgm:t>
    </dgm:pt>
    <dgm:pt modelId="{3BA42C28-F9B9-4B2A-969D-5E189D462854}" type="sibTrans" cxnId="{53475B9A-993F-4A62-AF02-350AECD1D47E}">
      <dgm:prSet/>
      <dgm:spPr/>
      <dgm:t>
        <a:bodyPr/>
        <a:lstStyle/>
        <a:p>
          <a:endParaRPr lang="en-US"/>
        </a:p>
      </dgm:t>
    </dgm:pt>
    <dgm:pt modelId="{DAF38975-DBF0-4670-94F4-87AFE3260452}">
      <dgm:prSet/>
      <dgm:spPr/>
      <dgm:t>
        <a:bodyPr/>
        <a:lstStyle/>
        <a:p>
          <a:r>
            <a:rPr lang="en-US"/>
            <a:t>Remove vowels</a:t>
          </a:r>
        </a:p>
      </dgm:t>
    </dgm:pt>
    <dgm:pt modelId="{CF14FBD4-1FFA-4B81-899A-A2955F0678E8}" type="parTrans" cxnId="{EA4F1255-860B-42DF-B974-B6CCD0B1AB77}">
      <dgm:prSet/>
      <dgm:spPr/>
      <dgm:t>
        <a:bodyPr/>
        <a:lstStyle/>
        <a:p>
          <a:endParaRPr lang="en-US"/>
        </a:p>
      </dgm:t>
    </dgm:pt>
    <dgm:pt modelId="{CCC79E0A-CD2D-49F4-9A2A-DFA137A3AF4A}" type="sibTrans" cxnId="{EA4F1255-860B-42DF-B974-B6CCD0B1AB77}">
      <dgm:prSet/>
      <dgm:spPr/>
      <dgm:t>
        <a:bodyPr/>
        <a:lstStyle/>
        <a:p>
          <a:endParaRPr lang="en-US"/>
        </a:p>
      </dgm:t>
    </dgm:pt>
    <dgm:pt modelId="{C3D5D797-6CB9-499F-B3DF-770D69715875}">
      <dgm:prSet/>
      <dgm:spPr/>
      <dgm:t>
        <a:bodyPr/>
        <a:lstStyle/>
        <a:p>
          <a:r>
            <a:rPr lang="en-US"/>
            <a:t>Replacing letters with symbols or numbers</a:t>
          </a:r>
        </a:p>
      </dgm:t>
    </dgm:pt>
    <dgm:pt modelId="{3FDF85C0-EC1A-4929-9E1F-54266B6F7B5D}" type="parTrans" cxnId="{9CEB13A4-CCD4-4782-B2FF-168D7B8F8853}">
      <dgm:prSet/>
      <dgm:spPr/>
      <dgm:t>
        <a:bodyPr/>
        <a:lstStyle/>
        <a:p>
          <a:endParaRPr lang="en-US"/>
        </a:p>
      </dgm:t>
    </dgm:pt>
    <dgm:pt modelId="{3AE7F526-3D62-4C22-8434-F0BDFB99F3ED}" type="sibTrans" cxnId="{9CEB13A4-CCD4-4782-B2FF-168D7B8F8853}">
      <dgm:prSet/>
      <dgm:spPr/>
      <dgm:t>
        <a:bodyPr/>
        <a:lstStyle/>
        <a:p>
          <a:endParaRPr lang="en-US"/>
        </a:p>
      </dgm:t>
    </dgm:pt>
    <dgm:pt modelId="{F4A6954D-1E00-4EB0-AA7F-27A63706B6A6}" type="pres">
      <dgm:prSet presAssocID="{2B5E3152-79F1-4CED-B202-ABF183E65AE4}" presName="linear" presStyleCnt="0">
        <dgm:presLayoutVars>
          <dgm:dir/>
          <dgm:animLvl val="lvl"/>
          <dgm:resizeHandles val="exact"/>
        </dgm:presLayoutVars>
      </dgm:prSet>
      <dgm:spPr/>
    </dgm:pt>
    <dgm:pt modelId="{2CA226FB-C498-4009-898C-9DDB36CA6B8D}" type="pres">
      <dgm:prSet presAssocID="{A2304F7E-94F6-44DB-B6B3-3B661C0E5CE2}" presName="parentLin" presStyleCnt="0"/>
      <dgm:spPr/>
    </dgm:pt>
    <dgm:pt modelId="{7F953F87-DB0B-41CE-80B2-D4EB30C9541D}" type="pres">
      <dgm:prSet presAssocID="{A2304F7E-94F6-44DB-B6B3-3B661C0E5CE2}" presName="parentLeftMargin" presStyleLbl="node1" presStyleIdx="0" presStyleCnt="2"/>
      <dgm:spPr/>
    </dgm:pt>
    <dgm:pt modelId="{B5D3F753-493B-4E1A-8ED6-930E065BC087}" type="pres">
      <dgm:prSet presAssocID="{A2304F7E-94F6-44DB-B6B3-3B661C0E5CE2}" presName="parentText" presStyleLbl="node1" presStyleIdx="0" presStyleCnt="2">
        <dgm:presLayoutVars>
          <dgm:chMax val="0"/>
          <dgm:bulletEnabled val="1"/>
        </dgm:presLayoutVars>
      </dgm:prSet>
      <dgm:spPr/>
    </dgm:pt>
    <dgm:pt modelId="{8B3CBA80-2316-4550-BCE8-300C6F6F63AF}" type="pres">
      <dgm:prSet presAssocID="{A2304F7E-94F6-44DB-B6B3-3B661C0E5CE2}" presName="negativeSpace" presStyleCnt="0"/>
      <dgm:spPr/>
    </dgm:pt>
    <dgm:pt modelId="{5950F3C2-62DB-43BF-909D-4D2BE5CA2CAA}" type="pres">
      <dgm:prSet presAssocID="{A2304F7E-94F6-44DB-B6B3-3B661C0E5CE2}" presName="childText" presStyleLbl="conFgAcc1" presStyleIdx="0" presStyleCnt="2">
        <dgm:presLayoutVars>
          <dgm:bulletEnabled val="1"/>
        </dgm:presLayoutVars>
      </dgm:prSet>
      <dgm:spPr/>
    </dgm:pt>
    <dgm:pt modelId="{6DD39BED-6F93-421F-AC4A-28EC500CB32F}" type="pres">
      <dgm:prSet presAssocID="{01755276-290B-4AE7-B9CA-0924CCF936FB}" presName="spaceBetweenRectangles" presStyleCnt="0"/>
      <dgm:spPr/>
    </dgm:pt>
    <dgm:pt modelId="{398AE1E1-1E7C-4534-972F-746A0FCBAD83}" type="pres">
      <dgm:prSet presAssocID="{036F588D-356B-4132-845C-08E0C69BAF2D}" presName="parentLin" presStyleCnt="0"/>
      <dgm:spPr/>
    </dgm:pt>
    <dgm:pt modelId="{AF674351-8C1A-442E-967E-C7647449BABC}" type="pres">
      <dgm:prSet presAssocID="{036F588D-356B-4132-845C-08E0C69BAF2D}" presName="parentLeftMargin" presStyleLbl="node1" presStyleIdx="0" presStyleCnt="2"/>
      <dgm:spPr/>
    </dgm:pt>
    <dgm:pt modelId="{B874D490-2CA8-465B-BD38-A828A0857F13}" type="pres">
      <dgm:prSet presAssocID="{036F588D-356B-4132-845C-08E0C69BAF2D}" presName="parentText" presStyleLbl="node1" presStyleIdx="1" presStyleCnt="2">
        <dgm:presLayoutVars>
          <dgm:chMax val="0"/>
          <dgm:bulletEnabled val="1"/>
        </dgm:presLayoutVars>
      </dgm:prSet>
      <dgm:spPr/>
    </dgm:pt>
    <dgm:pt modelId="{3EB3A185-E546-48A0-94F9-9E6D32ED606D}" type="pres">
      <dgm:prSet presAssocID="{036F588D-356B-4132-845C-08E0C69BAF2D}" presName="negativeSpace" presStyleCnt="0"/>
      <dgm:spPr/>
    </dgm:pt>
    <dgm:pt modelId="{A015C3AD-3445-48F0-A36D-4E1FE6C9E25E}" type="pres">
      <dgm:prSet presAssocID="{036F588D-356B-4132-845C-08E0C69BAF2D}" presName="childText" presStyleLbl="conFgAcc1" presStyleIdx="1" presStyleCnt="2">
        <dgm:presLayoutVars>
          <dgm:bulletEnabled val="1"/>
        </dgm:presLayoutVars>
      </dgm:prSet>
      <dgm:spPr/>
    </dgm:pt>
  </dgm:ptLst>
  <dgm:cxnLst>
    <dgm:cxn modelId="{B746D824-8F03-4A81-BC61-381415560811}" srcId="{A2304F7E-94F6-44DB-B6B3-3B661C0E5CE2}" destId="{42A043D4-525D-42FF-ADD5-F27BD96DD82A}" srcOrd="1" destOrd="0" parTransId="{195C3129-315D-4E66-8356-BB25F293A774}" sibTransId="{529A1EA4-F98A-44BC-944D-BB21446F02A0}"/>
    <dgm:cxn modelId="{4A7BA431-6ED4-4285-BC34-90FAF8079F81}" type="presOf" srcId="{036F588D-356B-4132-845C-08E0C69BAF2D}" destId="{AF674351-8C1A-442E-967E-C7647449BABC}" srcOrd="0" destOrd="0" presId="urn:microsoft.com/office/officeart/2005/8/layout/list1"/>
    <dgm:cxn modelId="{E57CA431-4815-4A80-8142-64270657CC5C}" type="presOf" srcId="{A2304F7E-94F6-44DB-B6B3-3B661C0E5CE2}" destId="{B5D3F753-493B-4E1A-8ED6-930E065BC087}" srcOrd="1" destOrd="0" presId="urn:microsoft.com/office/officeart/2005/8/layout/list1"/>
    <dgm:cxn modelId="{5BCDE831-BB71-437D-BB1F-F5999EAF3C06}" type="presOf" srcId="{70FCF069-F416-445F-A151-9E252B731E5E}" destId="{A015C3AD-3445-48F0-A36D-4E1FE6C9E25E}" srcOrd="0" destOrd="0" presId="urn:microsoft.com/office/officeart/2005/8/layout/list1"/>
    <dgm:cxn modelId="{EA4F1255-860B-42DF-B974-B6CCD0B1AB77}" srcId="{036F588D-356B-4132-845C-08E0C69BAF2D}" destId="{DAF38975-DBF0-4670-94F4-87AFE3260452}" srcOrd="1" destOrd="0" parTransId="{CF14FBD4-1FFA-4B81-899A-A2955F0678E8}" sibTransId="{CCC79E0A-CD2D-49F4-9A2A-DFA137A3AF4A}"/>
    <dgm:cxn modelId="{AA880477-E3FF-4F14-84F4-999C56A298A5}" type="presOf" srcId="{A2304F7E-94F6-44DB-B6B3-3B661C0E5CE2}" destId="{7F953F87-DB0B-41CE-80B2-D4EB30C9541D}" srcOrd="0" destOrd="0" presId="urn:microsoft.com/office/officeart/2005/8/layout/list1"/>
    <dgm:cxn modelId="{462D8D77-FFE0-4731-A39B-CACFFBE770DC}" srcId="{A2304F7E-94F6-44DB-B6B3-3B661C0E5CE2}" destId="{F4DF008F-072B-4785-894E-2CB91F566405}" srcOrd="0" destOrd="0" parTransId="{4506F504-5FAB-47C4-A2E3-6E60D81BF4F5}" sibTransId="{2EC340D7-0319-4211-8E0D-1E49AD94FDBA}"/>
    <dgm:cxn modelId="{4AB03C84-A45C-4027-B258-964E3FC2068A}" type="presOf" srcId="{DAF38975-DBF0-4670-94F4-87AFE3260452}" destId="{A015C3AD-3445-48F0-A36D-4E1FE6C9E25E}" srcOrd="0" destOrd="1" presId="urn:microsoft.com/office/officeart/2005/8/layout/list1"/>
    <dgm:cxn modelId="{E9F64489-BCC9-4823-9DB4-E20278BFE3CD}" type="presOf" srcId="{036F588D-356B-4132-845C-08E0C69BAF2D}" destId="{B874D490-2CA8-465B-BD38-A828A0857F13}" srcOrd="1" destOrd="0" presId="urn:microsoft.com/office/officeart/2005/8/layout/list1"/>
    <dgm:cxn modelId="{83E9B28A-B936-48B7-89A4-BA34C4E9CF67}" type="presOf" srcId="{42A043D4-525D-42FF-ADD5-F27BD96DD82A}" destId="{5950F3C2-62DB-43BF-909D-4D2BE5CA2CAA}" srcOrd="0" destOrd="1" presId="urn:microsoft.com/office/officeart/2005/8/layout/list1"/>
    <dgm:cxn modelId="{8A700691-4BB2-45AE-A3E5-2C3AB4BE7D16}" type="presOf" srcId="{2B5E3152-79F1-4CED-B202-ABF183E65AE4}" destId="{F4A6954D-1E00-4EB0-AA7F-27A63706B6A6}" srcOrd="0" destOrd="0" presId="urn:microsoft.com/office/officeart/2005/8/layout/list1"/>
    <dgm:cxn modelId="{53475B9A-993F-4A62-AF02-350AECD1D47E}" srcId="{036F588D-356B-4132-845C-08E0C69BAF2D}" destId="{70FCF069-F416-445F-A151-9E252B731E5E}" srcOrd="0" destOrd="0" parTransId="{E420BEBD-AF0E-4B1E-93CB-DAD29367B10A}" sibTransId="{3BA42C28-F9B9-4B2A-969D-5E189D462854}"/>
    <dgm:cxn modelId="{783C889A-75F0-468E-8EA5-D203336638D2}" srcId="{2B5E3152-79F1-4CED-B202-ABF183E65AE4}" destId="{036F588D-356B-4132-845C-08E0C69BAF2D}" srcOrd="1" destOrd="0" parTransId="{6030AEFA-0A51-49EB-B4E8-27F11EB27F0D}" sibTransId="{E51E491F-7DAA-4D04-AC8B-85291D9DE682}"/>
    <dgm:cxn modelId="{9CEB13A4-CCD4-4782-B2FF-168D7B8F8853}" srcId="{036F588D-356B-4132-845C-08E0C69BAF2D}" destId="{C3D5D797-6CB9-499F-B3DF-770D69715875}" srcOrd="2" destOrd="0" parTransId="{3FDF85C0-EC1A-4929-9E1F-54266B6F7B5D}" sibTransId="{3AE7F526-3D62-4C22-8434-F0BDFB99F3ED}"/>
    <dgm:cxn modelId="{1A9096BA-AE89-49CE-8F21-3524E868498D}" srcId="{2B5E3152-79F1-4CED-B202-ABF183E65AE4}" destId="{A2304F7E-94F6-44DB-B6B3-3B661C0E5CE2}" srcOrd="0" destOrd="0" parTransId="{03C4107E-1F76-453E-9E5B-AE189DC8C3F0}" sibTransId="{01755276-290B-4AE7-B9CA-0924CCF936FB}"/>
    <dgm:cxn modelId="{9952D3C3-7342-40E8-9126-E20F56E61D84}" type="presOf" srcId="{F4DF008F-072B-4785-894E-2CB91F566405}" destId="{5950F3C2-62DB-43BF-909D-4D2BE5CA2CAA}" srcOrd="0" destOrd="0" presId="urn:microsoft.com/office/officeart/2005/8/layout/list1"/>
    <dgm:cxn modelId="{7347BCD7-87A3-4FC0-81E0-18CCD709215C}" type="presOf" srcId="{C3D5D797-6CB9-499F-B3DF-770D69715875}" destId="{A015C3AD-3445-48F0-A36D-4E1FE6C9E25E}" srcOrd="0" destOrd="2" presId="urn:microsoft.com/office/officeart/2005/8/layout/list1"/>
    <dgm:cxn modelId="{04D88E64-F061-4375-9BCD-003CD9DD385F}" type="presParOf" srcId="{F4A6954D-1E00-4EB0-AA7F-27A63706B6A6}" destId="{2CA226FB-C498-4009-898C-9DDB36CA6B8D}" srcOrd="0" destOrd="0" presId="urn:microsoft.com/office/officeart/2005/8/layout/list1"/>
    <dgm:cxn modelId="{D49E6712-A053-4628-9A18-BE2D7E22E004}" type="presParOf" srcId="{2CA226FB-C498-4009-898C-9DDB36CA6B8D}" destId="{7F953F87-DB0B-41CE-80B2-D4EB30C9541D}" srcOrd="0" destOrd="0" presId="urn:microsoft.com/office/officeart/2005/8/layout/list1"/>
    <dgm:cxn modelId="{E90E2A56-D77E-46B5-884F-D85A5C5D8540}" type="presParOf" srcId="{2CA226FB-C498-4009-898C-9DDB36CA6B8D}" destId="{B5D3F753-493B-4E1A-8ED6-930E065BC087}" srcOrd="1" destOrd="0" presId="urn:microsoft.com/office/officeart/2005/8/layout/list1"/>
    <dgm:cxn modelId="{11E7EEC5-E3A5-4BEC-AB1C-1D35521AECD1}" type="presParOf" srcId="{F4A6954D-1E00-4EB0-AA7F-27A63706B6A6}" destId="{8B3CBA80-2316-4550-BCE8-300C6F6F63AF}" srcOrd="1" destOrd="0" presId="urn:microsoft.com/office/officeart/2005/8/layout/list1"/>
    <dgm:cxn modelId="{800EB862-1461-477C-B292-69AF3372B914}" type="presParOf" srcId="{F4A6954D-1E00-4EB0-AA7F-27A63706B6A6}" destId="{5950F3C2-62DB-43BF-909D-4D2BE5CA2CAA}" srcOrd="2" destOrd="0" presId="urn:microsoft.com/office/officeart/2005/8/layout/list1"/>
    <dgm:cxn modelId="{E4668458-4693-42AA-B0FB-8D7D9F2B9451}" type="presParOf" srcId="{F4A6954D-1E00-4EB0-AA7F-27A63706B6A6}" destId="{6DD39BED-6F93-421F-AC4A-28EC500CB32F}" srcOrd="3" destOrd="0" presId="urn:microsoft.com/office/officeart/2005/8/layout/list1"/>
    <dgm:cxn modelId="{D424DEBB-457C-406C-BD4C-F2E994FC3F47}" type="presParOf" srcId="{F4A6954D-1E00-4EB0-AA7F-27A63706B6A6}" destId="{398AE1E1-1E7C-4534-972F-746A0FCBAD83}" srcOrd="4" destOrd="0" presId="urn:microsoft.com/office/officeart/2005/8/layout/list1"/>
    <dgm:cxn modelId="{F64B0C61-9738-446D-8CEB-724E6E1CA551}" type="presParOf" srcId="{398AE1E1-1E7C-4534-972F-746A0FCBAD83}" destId="{AF674351-8C1A-442E-967E-C7647449BABC}" srcOrd="0" destOrd="0" presId="urn:microsoft.com/office/officeart/2005/8/layout/list1"/>
    <dgm:cxn modelId="{AF64A58A-FE1D-4820-8918-35B98DD8215B}" type="presParOf" srcId="{398AE1E1-1E7C-4534-972F-746A0FCBAD83}" destId="{B874D490-2CA8-465B-BD38-A828A0857F13}" srcOrd="1" destOrd="0" presId="urn:microsoft.com/office/officeart/2005/8/layout/list1"/>
    <dgm:cxn modelId="{11867089-F181-46A6-8106-33D10B5C3691}" type="presParOf" srcId="{F4A6954D-1E00-4EB0-AA7F-27A63706B6A6}" destId="{3EB3A185-E546-48A0-94F9-9E6D32ED606D}" srcOrd="5" destOrd="0" presId="urn:microsoft.com/office/officeart/2005/8/layout/list1"/>
    <dgm:cxn modelId="{21D8E793-2175-49F0-A27B-3174C48CBB8A}" type="presParOf" srcId="{F4A6954D-1E00-4EB0-AA7F-27A63706B6A6}" destId="{A015C3AD-3445-48F0-A36D-4E1FE6C9E25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7F9925-9213-4900-A32F-A149173F31BD}" type="doc">
      <dgm:prSet loTypeId="urn:microsoft.com/office/officeart/2005/8/layout/vList2" loCatId="list" qsTypeId="urn:microsoft.com/office/officeart/2005/8/quickstyle/simple3" qsCatId="simple" csTypeId="urn:microsoft.com/office/officeart/2005/8/colors/accent5_2" csCatId="accent5"/>
      <dgm:spPr/>
      <dgm:t>
        <a:bodyPr/>
        <a:lstStyle/>
        <a:p>
          <a:endParaRPr lang="en-US"/>
        </a:p>
      </dgm:t>
    </dgm:pt>
    <dgm:pt modelId="{C598EB2F-74BF-42B9-9ECD-990C90258FBE}">
      <dgm:prSet/>
      <dgm:spPr/>
      <dgm:t>
        <a:bodyPr/>
        <a:lstStyle/>
        <a:p>
          <a:r>
            <a:rPr lang="en-US" baseline="0"/>
            <a:t>Never reuse your passwords.</a:t>
          </a:r>
          <a:endParaRPr lang="en-US"/>
        </a:p>
      </dgm:t>
    </dgm:pt>
    <dgm:pt modelId="{0A80E2A2-5F2C-4449-8EFB-C6DC0EC94BC3}" type="parTrans" cxnId="{39641D3E-F626-49D8-95FE-B0D4C141AA00}">
      <dgm:prSet/>
      <dgm:spPr/>
      <dgm:t>
        <a:bodyPr/>
        <a:lstStyle/>
        <a:p>
          <a:endParaRPr lang="en-US"/>
        </a:p>
      </dgm:t>
    </dgm:pt>
    <dgm:pt modelId="{3DAFA68D-1FA1-4932-8D1A-527A691DE7AE}" type="sibTrans" cxnId="{39641D3E-F626-49D8-95FE-B0D4C141AA00}">
      <dgm:prSet/>
      <dgm:spPr/>
      <dgm:t>
        <a:bodyPr/>
        <a:lstStyle/>
        <a:p>
          <a:endParaRPr lang="en-US"/>
        </a:p>
      </dgm:t>
    </dgm:pt>
    <dgm:pt modelId="{502BC33E-8E78-4DEE-B86A-9709667750AA}">
      <dgm:prSet/>
      <dgm:spPr/>
      <dgm:t>
        <a:bodyPr/>
        <a:lstStyle/>
        <a:p>
          <a:r>
            <a:rPr lang="en-US" baseline="0"/>
            <a:t>Avoid creating passwords that are similar to your other account's passwords.</a:t>
          </a:r>
          <a:endParaRPr lang="en-US"/>
        </a:p>
      </dgm:t>
    </dgm:pt>
    <dgm:pt modelId="{288378D8-6387-48CA-9363-B901063E858E}" type="parTrans" cxnId="{8B14E384-7ADB-411F-92ED-ECF7A2C00C1F}">
      <dgm:prSet/>
      <dgm:spPr/>
      <dgm:t>
        <a:bodyPr/>
        <a:lstStyle/>
        <a:p>
          <a:endParaRPr lang="en-US"/>
        </a:p>
      </dgm:t>
    </dgm:pt>
    <dgm:pt modelId="{F2237FAD-1632-413D-BBFF-9B7E7072A9CF}" type="sibTrans" cxnId="{8B14E384-7ADB-411F-92ED-ECF7A2C00C1F}">
      <dgm:prSet/>
      <dgm:spPr/>
      <dgm:t>
        <a:bodyPr/>
        <a:lstStyle/>
        <a:p>
          <a:endParaRPr lang="en-US"/>
        </a:p>
      </dgm:t>
    </dgm:pt>
    <dgm:pt modelId="{F0DD6997-6E6F-407D-A881-DCC85F6A7866}" type="pres">
      <dgm:prSet presAssocID="{A47F9925-9213-4900-A32F-A149173F31BD}" presName="linear" presStyleCnt="0">
        <dgm:presLayoutVars>
          <dgm:animLvl val="lvl"/>
          <dgm:resizeHandles val="exact"/>
        </dgm:presLayoutVars>
      </dgm:prSet>
      <dgm:spPr/>
    </dgm:pt>
    <dgm:pt modelId="{50EE6478-42FD-49ED-8BD9-3623FF4F96F7}" type="pres">
      <dgm:prSet presAssocID="{C598EB2F-74BF-42B9-9ECD-990C90258FBE}" presName="parentText" presStyleLbl="node1" presStyleIdx="0" presStyleCnt="2">
        <dgm:presLayoutVars>
          <dgm:chMax val="0"/>
          <dgm:bulletEnabled val="1"/>
        </dgm:presLayoutVars>
      </dgm:prSet>
      <dgm:spPr/>
    </dgm:pt>
    <dgm:pt modelId="{A4608F93-7214-4F57-86E4-EA8A95E087D1}" type="pres">
      <dgm:prSet presAssocID="{3DAFA68D-1FA1-4932-8D1A-527A691DE7AE}" presName="spacer" presStyleCnt="0"/>
      <dgm:spPr/>
    </dgm:pt>
    <dgm:pt modelId="{925B149B-3F6C-4B12-BB50-71684676158C}" type="pres">
      <dgm:prSet presAssocID="{502BC33E-8E78-4DEE-B86A-9709667750AA}" presName="parentText" presStyleLbl="node1" presStyleIdx="1" presStyleCnt="2">
        <dgm:presLayoutVars>
          <dgm:chMax val="0"/>
          <dgm:bulletEnabled val="1"/>
        </dgm:presLayoutVars>
      </dgm:prSet>
      <dgm:spPr/>
    </dgm:pt>
  </dgm:ptLst>
  <dgm:cxnLst>
    <dgm:cxn modelId="{39641D3E-F626-49D8-95FE-B0D4C141AA00}" srcId="{A47F9925-9213-4900-A32F-A149173F31BD}" destId="{C598EB2F-74BF-42B9-9ECD-990C90258FBE}" srcOrd="0" destOrd="0" parTransId="{0A80E2A2-5F2C-4449-8EFB-C6DC0EC94BC3}" sibTransId="{3DAFA68D-1FA1-4932-8D1A-527A691DE7AE}"/>
    <dgm:cxn modelId="{97081871-274E-4501-831F-722279722E3B}" type="presOf" srcId="{A47F9925-9213-4900-A32F-A149173F31BD}" destId="{F0DD6997-6E6F-407D-A881-DCC85F6A7866}" srcOrd="0" destOrd="0" presId="urn:microsoft.com/office/officeart/2005/8/layout/vList2"/>
    <dgm:cxn modelId="{69DAE67A-D901-47AA-AFA3-47BDABC62C97}" type="presOf" srcId="{C598EB2F-74BF-42B9-9ECD-990C90258FBE}" destId="{50EE6478-42FD-49ED-8BD9-3623FF4F96F7}" srcOrd="0" destOrd="0" presId="urn:microsoft.com/office/officeart/2005/8/layout/vList2"/>
    <dgm:cxn modelId="{8B14E384-7ADB-411F-92ED-ECF7A2C00C1F}" srcId="{A47F9925-9213-4900-A32F-A149173F31BD}" destId="{502BC33E-8E78-4DEE-B86A-9709667750AA}" srcOrd="1" destOrd="0" parTransId="{288378D8-6387-48CA-9363-B901063E858E}" sibTransId="{F2237FAD-1632-413D-BBFF-9B7E7072A9CF}"/>
    <dgm:cxn modelId="{A30710A0-D6EE-4D05-BE8B-529626CB10E4}" type="presOf" srcId="{502BC33E-8E78-4DEE-B86A-9709667750AA}" destId="{925B149B-3F6C-4B12-BB50-71684676158C}" srcOrd="0" destOrd="0" presId="urn:microsoft.com/office/officeart/2005/8/layout/vList2"/>
    <dgm:cxn modelId="{8D423EDC-5BFD-45BA-B606-C3BB41E9F002}" type="presParOf" srcId="{F0DD6997-6E6F-407D-A881-DCC85F6A7866}" destId="{50EE6478-42FD-49ED-8BD9-3623FF4F96F7}" srcOrd="0" destOrd="0" presId="urn:microsoft.com/office/officeart/2005/8/layout/vList2"/>
    <dgm:cxn modelId="{36E63C5D-2E08-49B1-AC3E-D555007D5554}" type="presParOf" srcId="{F0DD6997-6E6F-407D-A881-DCC85F6A7866}" destId="{A4608F93-7214-4F57-86E4-EA8A95E087D1}" srcOrd="1" destOrd="0" presId="urn:microsoft.com/office/officeart/2005/8/layout/vList2"/>
    <dgm:cxn modelId="{988659A3-5A50-4C60-8AAB-4919A862E8D6}" type="presParOf" srcId="{F0DD6997-6E6F-407D-A881-DCC85F6A7866}" destId="{925B149B-3F6C-4B12-BB50-71684676158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0448CA-3281-4D52-BCBF-4D5A05979900}" type="doc">
      <dgm:prSet loTypeId="urn:microsoft.com/office/officeart/2005/8/layout/hList1" loCatId="list" qsTypeId="urn:microsoft.com/office/officeart/2005/8/quickstyle/simple3" qsCatId="simple" csTypeId="urn:microsoft.com/office/officeart/2005/8/colors/colorful1" csCatId="colorful"/>
      <dgm:spPr/>
      <dgm:t>
        <a:bodyPr/>
        <a:lstStyle/>
        <a:p>
          <a:endParaRPr lang="en-US"/>
        </a:p>
      </dgm:t>
    </dgm:pt>
    <dgm:pt modelId="{830A66AA-4229-4C15-ABF5-2A8DDF9D2AE2}">
      <dgm:prSet/>
      <dgm:spPr/>
      <dgm:t>
        <a:bodyPr/>
        <a:lstStyle/>
        <a:p>
          <a:r>
            <a:rPr lang="en-US"/>
            <a:t>A Bad password:</a:t>
          </a:r>
        </a:p>
      </dgm:t>
    </dgm:pt>
    <dgm:pt modelId="{A8D15EEB-8781-4A4F-9B50-CEDB95AA4FD4}" type="parTrans" cxnId="{46AC05D1-5B5F-4FF1-A619-0B37264B9870}">
      <dgm:prSet/>
      <dgm:spPr/>
      <dgm:t>
        <a:bodyPr/>
        <a:lstStyle/>
        <a:p>
          <a:endParaRPr lang="en-US"/>
        </a:p>
      </dgm:t>
    </dgm:pt>
    <dgm:pt modelId="{E2C24EDB-B735-4F71-859B-6318D3119E03}" type="sibTrans" cxnId="{46AC05D1-5B5F-4FF1-A619-0B37264B9870}">
      <dgm:prSet/>
      <dgm:spPr/>
      <dgm:t>
        <a:bodyPr/>
        <a:lstStyle/>
        <a:p>
          <a:endParaRPr lang="en-US"/>
        </a:p>
      </dgm:t>
    </dgm:pt>
    <dgm:pt modelId="{73EF0DD3-AAD5-46C8-9E13-A02D26501ECA}">
      <dgm:prSet/>
      <dgm:spPr/>
      <dgm:t>
        <a:bodyPr/>
        <a:lstStyle/>
        <a:p>
          <a:r>
            <a:rPr lang="en-US"/>
            <a:t>Contains personal information (pet names or birthdays)</a:t>
          </a:r>
        </a:p>
      </dgm:t>
    </dgm:pt>
    <dgm:pt modelId="{EFA1EDB6-2FE2-4F3A-B7D4-99375001B14C}" type="parTrans" cxnId="{0D6A9589-030D-4CE5-AC40-469016D2F930}">
      <dgm:prSet/>
      <dgm:spPr/>
      <dgm:t>
        <a:bodyPr/>
        <a:lstStyle/>
        <a:p>
          <a:endParaRPr lang="en-US"/>
        </a:p>
      </dgm:t>
    </dgm:pt>
    <dgm:pt modelId="{AF910A52-8BD5-4A15-93AB-4338F03148A0}" type="sibTrans" cxnId="{0D6A9589-030D-4CE5-AC40-469016D2F930}">
      <dgm:prSet/>
      <dgm:spPr/>
      <dgm:t>
        <a:bodyPr/>
        <a:lstStyle/>
        <a:p>
          <a:endParaRPr lang="en-US"/>
        </a:p>
      </dgm:t>
    </dgm:pt>
    <dgm:pt modelId="{354CBAA2-E668-4AC9-AB6B-F1A51AE7141A}">
      <dgm:prSet/>
      <dgm:spPr/>
      <dgm:t>
        <a:bodyPr/>
        <a:lstStyle/>
        <a:p>
          <a:r>
            <a:rPr lang="en-US"/>
            <a:t>Has repeating letters, numbers or symbols</a:t>
          </a:r>
        </a:p>
      </dgm:t>
    </dgm:pt>
    <dgm:pt modelId="{7113789F-0504-493D-A8D9-15E71E31BA49}" type="parTrans" cxnId="{2549AEA5-C150-4439-A318-28D4293115C3}">
      <dgm:prSet/>
      <dgm:spPr/>
      <dgm:t>
        <a:bodyPr/>
        <a:lstStyle/>
        <a:p>
          <a:endParaRPr lang="en-US"/>
        </a:p>
      </dgm:t>
    </dgm:pt>
    <dgm:pt modelId="{56FAE19F-D7D0-4266-BA71-BC5025ED7F6C}" type="sibTrans" cxnId="{2549AEA5-C150-4439-A318-28D4293115C3}">
      <dgm:prSet/>
      <dgm:spPr/>
      <dgm:t>
        <a:bodyPr/>
        <a:lstStyle/>
        <a:p>
          <a:endParaRPr lang="en-US"/>
        </a:p>
      </dgm:t>
    </dgm:pt>
    <dgm:pt modelId="{743FA92B-21FD-4223-A7B9-DF44EF45CB92}">
      <dgm:prSet/>
      <dgm:spPr/>
      <dgm:t>
        <a:bodyPr/>
        <a:lstStyle/>
        <a:p>
          <a:r>
            <a:rPr lang="en-US"/>
            <a:t>Is similar or the same as a password from another account</a:t>
          </a:r>
        </a:p>
      </dgm:t>
    </dgm:pt>
    <dgm:pt modelId="{6E852051-9AD6-4F66-A44B-719013B96CE6}" type="parTrans" cxnId="{6C7E6BA0-0776-413E-B9DC-B8E8BD9FD62E}">
      <dgm:prSet/>
      <dgm:spPr/>
      <dgm:t>
        <a:bodyPr/>
        <a:lstStyle/>
        <a:p>
          <a:endParaRPr lang="en-US"/>
        </a:p>
      </dgm:t>
    </dgm:pt>
    <dgm:pt modelId="{7580F369-647C-4057-A856-050F47F64A4F}" type="sibTrans" cxnId="{6C7E6BA0-0776-413E-B9DC-B8E8BD9FD62E}">
      <dgm:prSet/>
      <dgm:spPr/>
      <dgm:t>
        <a:bodyPr/>
        <a:lstStyle/>
        <a:p>
          <a:endParaRPr lang="en-US"/>
        </a:p>
      </dgm:t>
    </dgm:pt>
    <dgm:pt modelId="{12EF40E8-5AFD-4FFB-8CD5-E6B7E9EB3369}">
      <dgm:prSet/>
      <dgm:spPr/>
      <dgm:t>
        <a:bodyPr/>
        <a:lstStyle/>
        <a:p>
          <a:r>
            <a:rPr lang="en-US"/>
            <a:t>Has unbroken full words or sentences</a:t>
          </a:r>
        </a:p>
      </dgm:t>
    </dgm:pt>
    <dgm:pt modelId="{F6EA5C4C-5C67-470A-BA4D-09FCA459AE19}" type="parTrans" cxnId="{00E21C2F-0E02-4427-AB3C-7C0D0E72EF38}">
      <dgm:prSet/>
      <dgm:spPr/>
      <dgm:t>
        <a:bodyPr/>
        <a:lstStyle/>
        <a:p>
          <a:endParaRPr lang="en-US"/>
        </a:p>
      </dgm:t>
    </dgm:pt>
    <dgm:pt modelId="{D0AD49C4-46FB-4B23-A8F8-94F916390FAB}" type="sibTrans" cxnId="{00E21C2F-0E02-4427-AB3C-7C0D0E72EF38}">
      <dgm:prSet/>
      <dgm:spPr/>
      <dgm:t>
        <a:bodyPr/>
        <a:lstStyle/>
        <a:p>
          <a:endParaRPr lang="en-US"/>
        </a:p>
      </dgm:t>
    </dgm:pt>
    <dgm:pt modelId="{B1E694EA-4AB4-45C8-8C1E-81C6B88DDDB4}">
      <dgm:prSet/>
      <dgm:spPr/>
      <dgm:t>
        <a:bodyPr/>
        <a:lstStyle/>
        <a:p>
          <a:r>
            <a:rPr lang="en-US"/>
            <a:t>A Good password:</a:t>
          </a:r>
        </a:p>
      </dgm:t>
    </dgm:pt>
    <dgm:pt modelId="{FFFF8705-F3DC-466E-96B4-E0A4D690368B}" type="parTrans" cxnId="{DCA4CAA9-E3C5-42C4-923F-4AA294ABF640}">
      <dgm:prSet/>
      <dgm:spPr/>
      <dgm:t>
        <a:bodyPr/>
        <a:lstStyle/>
        <a:p>
          <a:endParaRPr lang="en-US"/>
        </a:p>
      </dgm:t>
    </dgm:pt>
    <dgm:pt modelId="{07C5104A-DA6B-4B5C-B23C-3BBB3F570337}" type="sibTrans" cxnId="{DCA4CAA9-E3C5-42C4-923F-4AA294ABF640}">
      <dgm:prSet/>
      <dgm:spPr/>
      <dgm:t>
        <a:bodyPr/>
        <a:lstStyle/>
        <a:p>
          <a:endParaRPr lang="en-US"/>
        </a:p>
      </dgm:t>
    </dgm:pt>
    <dgm:pt modelId="{5C8056CE-4A65-4539-9DA9-310DBD582907}">
      <dgm:prSet/>
      <dgm:spPr/>
      <dgm:t>
        <a:bodyPr/>
        <a:lstStyle/>
        <a:p>
          <a:r>
            <a:rPr lang="en-US"/>
            <a:t>Has a good variety of letters, numbers and symbols</a:t>
          </a:r>
        </a:p>
      </dgm:t>
    </dgm:pt>
    <dgm:pt modelId="{31A78F32-1EC5-45F4-8E39-411F4E380275}" type="parTrans" cxnId="{CA2658BF-74E1-4C65-9780-6FFE84FDA789}">
      <dgm:prSet/>
      <dgm:spPr/>
      <dgm:t>
        <a:bodyPr/>
        <a:lstStyle/>
        <a:p>
          <a:endParaRPr lang="en-US"/>
        </a:p>
      </dgm:t>
    </dgm:pt>
    <dgm:pt modelId="{C5526B4F-F63E-4815-BC3D-4027E745C6B9}" type="sibTrans" cxnId="{CA2658BF-74E1-4C65-9780-6FFE84FDA789}">
      <dgm:prSet/>
      <dgm:spPr/>
      <dgm:t>
        <a:bodyPr/>
        <a:lstStyle/>
        <a:p>
          <a:endParaRPr lang="en-US"/>
        </a:p>
      </dgm:t>
    </dgm:pt>
    <dgm:pt modelId="{2F407CCE-2F9C-4E6E-B0B9-D725F034697F}">
      <dgm:prSet/>
      <dgm:spPr/>
      <dgm:t>
        <a:bodyPr/>
        <a:lstStyle/>
        <a:p>
          <a:r>
            <a:rPr lang="en-US"/>
            <a:t>Breaks up words with letters or symbols</a:t>
          </a:r>
        </a:p>
      </dgm:t>
    </dgm:pt>
    <dgm:pt modelId="{1EC6E162-F10A-41ED-974E-F2750101B1C2}" type="parTrans" cxnId="{7DF6EF42-6BE0-4565-A687-BE1F8C8913FB}">
      <dgm:prSet/>
      <dgm:spPr/>
      <dgm:t>
        <a:bodyPr/>
        <a:lstStyle/>
        <a:p>
          <a:endParaRPr lang="en-US"/>
        </a:p>
      </dgm:t>
    </dgm:pt>
    <dgm:pt modelId="{584F8D2F-924D-4058-A25E-AE74C7AC45E2}" type="sibTrans" cxnId="{7DF6EF42-6BE0-4565-A687-BE1F8C8913FB}">
      <dgm:prSet/>
      <dgm:spPr/>
      <dgm:t>
        <a:bodyPr/>
        <a:lstStyle/>
        <a:p>
          <a:endParaRPr lang="en-US"/>
        </a:p>
      </dgm:t>
    </dgm:pt>
    <dgm:pt modelId="{D534665A-A785-4A43-AAA0-7747D0A27312}">
      <dgm:prSet/>
      <dgm:spPr/>
      <dgm:t>
        <a:bodyPr/>
        <a:lstStyle/>
        <a:p>
          <a:r>
            <a:rPr lang="en-US"/>
            <a:t>Is always 8 characters or longer</a:t>
          </a:r>
        </a:p>
      </dgm:t>
    </dgm:pt>
    <dgm:pt modelId="{C1F4DD06-DFF4-4A79-A5C1-6A0CE5ED2DB1}" type="parTrans" cxnId="{E235ABE5-7984-4BF5-A549-ED9F0A62D0A1}">
      <dgm:prSet/>
      <dgm:spPr/>
      <dgm:t>
        <a:bodyPr/>
        <a:lstStyle/>
        <a:p>
          <a:endParaRPr lang="en-US"/>
        </a:p>
      </dgm:t>
    </dgm:pt>
    <dgm:pt modelId="{C492BF54-92E2-4B73-94D9-14F8292AA43C}" type="sibTrans" cxnId="{E235ABE5-7984-4BF5-A549-ED9F0A62D0A1}">
      <dgm:prSet/>
      <dgm:spPr/>
      <dgm:t>
        <a:bodyPr/>
        <a:lstStyle/>
        <a:p>
          <a:endParaRPr lang="en-US"/>
        </a:p>
      </dgm:t>
    </dgm:pt>
    <dgm:pt modelId="{E9259AE3-DB37-47C4-BBF1-403B1A727EED}">
      <dgm:prSet/>
      <dgm:spPr/>
      <dgm:t>
        <a:bodyPr/>
        <a:lstStyle/>
        <a:p>
          <a:r>
            <a:rPr lang="en-US"/>
            <a:t>Is Unique</a:t>
          </a:r>
        </a:p>
      </dgm:t>
    </dgm:pt>
    <dgm:pt modelId="{B160D1EA-8970-4227-800B-E5DE1CBA7EEB}" type="parTrans" cxnId="{973159A5-764A-4187-B719-C7A92CF3DE1B}">
      <dgm:prSet/>
      <dgm:spPr/>
      <dgm:t>
        <a:bodyPr/>
        <a:lstStyle/>
        <a:p>
          <a:endParaRPr lang="en-US"/>
        </a:p>
      </dgm:t>
    </dgm:pt>
    <dgm:pt modelId="{366CBE0C-D939-4E54-8063-F8E5F387AB11}" type="sibTrans" cxnId="{973159A5-764A-4187-B719-C7A92CF3DE1B}">
      <dgm:prSet/>
      <dgm:spPr/>
      <dgm:t>
        <a:bodyPr/>
        <a:lstStyle/>
        <a:p>
          <a:endParaRPr lang="en-US"/>
        </a:p>
      </dgm:t>
    </dgm:pt>
    <dgm:pt modelId="{3826A952-368E-435A-90B3-68D36E42CCAD}" type="pres">
      <dgm:prSet presAssocID="{8A0448CA-3281-4D52-BCBF-4D5A05979900}" presName="Name0" presStyleCnt="0">
        <dgm:presLayoutVars>
          <dgm:dir/>
          <dgm:animLvl val="lvl"/>
          <dgm:resizeHandles val="exact"/>
        </dgm:presLayoutVars>
      </dgm:prSet>
      <dgm:spPr/>
    </dgm:pt>
    <dgm:pt modelId="{38AA9DE7-A698-4B93-AD0C-460B9EDF6594}" type="pres">
      <dgm:prSet presAssocID="{830A66AA-4229-4C15-ABF5-2A8DDF9D2AE2}" presName="composite" presStyleCnt="0"/>
      <dgm:spPr/>
    </dgm:pt>
    <dgm:pt modelId="{C29AADE5-6AE5-402D-83BA-2EA8FCB95FC1}" type="pres">
      <dgm:prSet presAssocID="{830A66AA-4229-4C15-ABF5-2A8DDF9D2AE2}" presName="parTx" presStyleLbl="alignNode1" presStyleIdx="0" presStyleCnt="2">
        <dgm:presLayoutVars>
          <dgm:chMax val="0"/>
          <dgm:chPref val="0"/>
          <dgm:bulletEnabled val="1"/>
        </dgm:presLayoutVars>
      </dgm:prSet>
      <dgm:spPr/>
    </dgm:pt>
    <dgm:pt modelId="{36ED4C50-BCB5-4609-A1C0-BA6C13519B6C}" type="pres">
      <dgm:prSet presAssocID="{830A66AA-4229-4C15-ABF5-2A8DDF9D2AE2}" presName="desTx" presStyleLbl="alignAccFollowNode1" presStyleIdx="0" presStyleCnt="2">
        <dgm:presLayoutVars>
          <dgm:bulletEnabled val="1"/>
        </dgm:presLayoutVars>
      </dgm:prSet>
      <dgm:spPr/>
    </dgm:pt>
    <dgm:pt modelId="{7C54348F-3F21-47BE-B1E2-741B93BFB0F6}" type="pres">
      <dgm:prSet presAssocID="{E2C24EDB-B735-4F71-859B-6318D3119E03}" presName="space" presStyleCnt="0"/>
      <dgm:spPr/>
    </dgm:pt>
    <dgm:pt modelId="{A95513AA-C0CB-4A56-9A6A-37C0A7F99B4B}" type="pres">
      <dgm:prSet presAssocID="{B1E694EA-4AB4-45C8-8C1E-81C6B88DDDB4}" presName="composite" presStyleCnt="0"/>
      <dgm:spPr/>
    </dgm:pt>
    <dgm:pt modelId="{6F747301-6065-430D-B567-E0EB65494F2F}" type="pres">
      <dgm:prSet presAssocID="{B1E694EA-4AB4-45C8-8C1E-81C6B88DDDB4}" presName="parTx" presStyleLbl="alignNode1" presStyleIdx="1" presStyleCnt="2">
        <dgm:presLayoutVars>
          <dgm:chMax val="0"/>
          <dgm:chPref val="0"/>
          <dgm:bulletEnabled val="1"/>
        </dgm:presLayoutVars>
      </dgm:prSet>
      <dgm:spPr/>
    </dgm:pt>
    <dgm:pt modelId="{6720B9C0-7BF5-492D-B713-577E354C8E83}" type="pres">
      <dgm:prSet presAssocID="{B1E694EA-4AB4-45C8-8C1E-81C6B88DDDB4}" presName="desTx" presStyleLbl="alignAccFollowNode1" presStyleIdx="1" presStyleCnt="2">
        <dgm:presLayoutVars>
          <dgm:bulletEnabled val="1"/>
        </dgm:presLayoutVars>
      </dgm:prSet>
      <dgm:spPr/>
    </dgm:pt>
  </dgm:ptLst>
  <dgm:cxnLst>
    <dgm:cxn modelId="{7EF8301F-C36C-4E87-BEED-F24B6EFE1CFD}" type="presOf" srcId="{830A66AA-4229-4C15-ABF5-2A8DDF9D2AE2}" destId="{C29AADE5-6AE5-402D-83BA-2EA8FCB95FC1}" srcOrd="0" destOrd="0" presId="urn:microsoft.com/office/officeart/2005/8/layout/hList1"/>
    <dgm:cxn modelId="{A0E72423-9F52-49F0-B120-D8767B2E78FF}" type="presOf" srcId="{5C8056CE-4A65-4539-9DA9-310DBD582907}" destId="{6720B9C0-7BF5-492D-B713-577E354C8E83}" srcOrd="0" destOrd="0" presId="urn:microsoft.com/office/officeart/2005/8/layout/hList1"/>
    <dgm:cxn modelId="{603E1F2E-31B0-4534-B0A0-8A722B67F3DD}" type="presOf" srcId="{D534665A-A785-4A43-AAA0-7747D0A27312}" destId="{6720B9C0-7BF5-492D-B713-577E354C8E83}" srcOrd="0" destOrd="2" presId="urn:microsoft.com/office/officeart/2005/8/layout/hList1"/>
    <dgm:cxn modelId="{4871882E-25EB-4115-BFF2-A39AFC46B586}" type="presOf" srcId="{73EF0DD3-AAD5-46C8-9E13-A02D26501ECA}" destId="{36ED4C50-BCB5-4609-A1C0-BA6C13519B6C}" srcOrd="0" destOrd="0" presId="urn:microsoft.com/office/officeart/2005/8/layout/hList1"/>
    <dgm:cxn modelId="{00E21C2F-0E02-4427-AB3C-7C0D0E72EF38}" srcId="{830A66AA-4229-4C15-ABF5-2A8DDF9D2AE2}" destId="{12EF40E8-5AFD-4FFB-8CD5-E6B7E9EB3369}" srcOrd="3" destOrd="0" parTransId="{F6EA5C4C-5C67-470A-BA4D-09FCA459AE19}" sibTransId="{D0AD49C4-46FB-4B23-A8F8-94F916390FAB}"/>
    <dgm:cxn modelId="{5C2F933A-065E-4C18-93BA-F997F846C9A6}" type="presOf" srcId="{743FA92B-21FD-4223-A7B9-DF44EF45CB92}" destId="{36ED4C50-BCB5-4609-A1C0-BA6C13519B6C}" srcOrd="0" destOrd="2" presId="urn:microsoft.com/office/officeart/2005/8/layout/hList1"/>
    <dgm:cxn modelId="{D744FD3A-AA1A-4780-9151-557882DCFECB}" type="presOf" srcId="{12EF40E8-5AFD-4FFB-8CD5-E6B7E9EB3369}" destId="{36ED4C50-BCB5-4609-A1C0-BA6C13519B6C}" srcOrd="0" destOrd="3" presId="urn:microsoft.com/office/officeart/2005/8/layout/hList1"/>
    <dgm:cxn modelId="{82897C5B-55AA-4E5F-A0F4-0D851583F3A2}" type="presOf" srcId="{E9259AE3-DB37-47C4-BBF1-403B1A727EED}" destId="{6720B9C0-7BF5-492D-B713-577E354C8E83}" srcOrd="0" destOrd="3" presId="urn:microsoft.com/office/officeart/2005/8/layout/hList1"/>
    <dgm:cxn modelId="{7DF6EF42-6BE0-4565-A687-BE1F8C8913FB}" srcId="{B1E694EA-4AB4-45C8-8C1E-81C6B88DDDB4}" destId="{2F407CCE-2F9C-4E6E-B0B9-D725F034697F}" srcOrd="1" destOrd="0" parTransId="{1EC6E162-F10A-41ED-974E-F2750101B1C2}" sibTransId="{584F8D2F-924D-4058-A25E-AE74C7AC45E2}"/>
    <dgm:cxn modelId="{221CE453-3A04-4233-A070-BE64183BEB80}" type="presOf" srcId="{2F407CCE-2F9C-4E6E-B0B9-D725F034697F}" destId="{6720B9C0-7BF5-492D-B713-577E354C8E83}" srcOrd="0" destOrd="1" presId="urn:microsoft.com/office/officeart/2005/8/layout/hList1"/>
    <dgm:cxn modelId="{0D6A9589-030D-4CE5-AC40-469016D2F930}" srcId="{830A66AA-4229-4C15-ABF5-2A8DDF9D2AE2}" destId="{73EF0DD3-AAD5-46C8-9E13-A02D26501ECA}" srcOrd="0" destOrd="0" parTransId="{EFA1EDB6-2FE2-4F3A-B7D4-99375001B14C}" sibTransId="{AF910A52-8BD5-4A15-93AB-4338F03148A0}"/>
    <dgm:cxn modelId="{3F8E1F8D-C9FE-429A-BD6B-D7ADF14B2D3A}" type="presOf" srcId="{354CBAA2-E668-4AC9-AB6B-F1A51AE7141A}" destId="{36ED4C50-BCB5-4609-A1C0-BA6C13519B6C}" srcOrd="0" destOrd="1" presId="urn:microsoft.com/office/officeart/2005/8/layout/hList1"/>
    <dgm:cxn modelId="{6C7E6BA0-0776-413E-B9DC-B8E8BD9FD62E}" srcId="{830A66AA-4229-4C15-ABF5-2A8DDF9D2AE2}" destId="{743FA92B-21FD-4223-A7B9-DF44EF45CB92}" srcOrd="2" destOrd="0" parTransId="{6E852051-9AD6-4F66-A44B-719013B96CE6}" sibTransId="{7580F369-647C-4057-A856-050F47F64A4F}"/>
    <dgm:cxn modelId="{973159A5-764A-4187-B719-C7A92CF3DE1B}" srcId="{B1E694EA-4AB4-45C8-8C1E-81C6B88DDDB4}" destId="{E9259AE3-DB37-47C4-BBF1-403B1A727EED}" srcOrd="3" destOrd="0" parTransId="{B160D1EA-8970-4227-800B-E5DE1CBA7EEB}" sibTransId="{366CBE0C-D939-4E54-8063-F8E5F387AB11}"/>
    <dgm:cxn modelId="{2549AEA5-C150-4439-A318-28D4293115C3}" srcId="{830A66AA-4229-4C15-ABF5-2A8DDF9D2AE2}" destId="{354CBAA2-E668-4AC9-AB6B-F1A51AE7141A}" srcOrd="1" destOrd="0" parTransId="{7113789F-0504-493D-A8D9-15E71E31BA49}" sibTransId="{56FAE19F-D7D0-4266-BA71-BC5025ED7F6C}"/>
    <dgm:cxn modelId="{DCA4CAA9-E3C5-42C4-923F-4AA294ABF640}" srcId="{8A0448CA-3281-4D52-BCBF-4D5A05979900}" destId="{B1E694EA-4AB4-45C8-8C1E-81C6B88DDDB4}" srcOrd="1" destOrd="0" parTransId="{FFFF8705-F3DC-466E-96B4-E0A4D690368B}" sibTransId="{07C5104A-DA6B-4B5C-B23C-3BBB3F570337}"/>
    <dgm:cxn modelId="{CA2658BF-74E1-4C65-9780-6FFE84FDA789}" srcId="{B1E694EA-4AB4-45C8-8C1E-81C6B88DDDB4}" destId="{5C8056CE-4A65-4539-9DA9-310DBD582907}" srcOrd="0" destOrd="0" parTransId="{31A78F32-1EC5-45F4-8E39-411F4E380275}" sibTransId="{C5526B4F-F63E-4815-BC3D-4027E745C6B9}"/>
    <dgm:cxn modelId="{733F0EC2-5A26-4C8F-B76A-51B209890840}" type="presOf" srcId="{B1E694EA-4AB4-45C8-8C1E-81C6B88DDDB4}" destId="{6F747301-6065-430D-B567-E0EB65494F2F}" srcOrd="0" destOrd="0" presId="urn:microsoft.com/office/officeart/2005/8/layout/hList1"/>
    <dgm:cxn modelId="{46AC05D1-5B5F-4FF1-A619-0B37264B9870}" srcId="{8A0448CA-3281-4D52-BCBF-4D5A05979900}" destId="{830A66AA-4229-4C15-ABF5-2A8DDF9D2AE2}" srcOrd="0" destOrd="0" parTransId="{A8D15EEB-8781-4A4F-9B50-CEDB95AA4FD4}" sibTransId="{E2C24EDB-B735-4F71-859B-6318D3119E03}"/>
    <dgm:cxn modelId="{E235ABE5-7984-4BF5-A549-ED9F0A62D0A1}" srcId="{B1E694EA-4AB4-45C8-8C1E-81C6B88DDDB4}" destId="{D534665A-A785-4A43-AAA0-7747D0A27312}" srcOrd="2" destOrd="0" parTransId="{C1F4DD06-DFF4-4A79-A5C1-6A0CE5ED2DB1}" sibTransId="{C492BF54-92E2-4B73-94D9-14F8292AA43C}"/>
    <dgm:cxn modelId="{E17407E8-2D1D-4349-AF7C-E4600D1F0077}" type="presOf" srcId="{8A0448CA-3281-4D52-BCBF-4D5A05979900}" destId="{3826A952-368E-435A-90B3-68D36E42CCAD}" srcOrd="0" destOrd="0" presId="urn:microsoft.com/office/officeart/2005/8/layout/hList1"/>
    <dgm:cxn modelId="{D579293A-60C0-4F68-B3E1-D4EEB4AA10E0}" type="presParOf" srcId="{3826A952-368E-435A-90B3-68D36E42CCAD}" destId="{38AA9DE7-A698-4B93-AD0C-460B9EDF6594}" srcOrd="0" destOrd="0" presId="urn:microsoft.com/office/officeart/2005/8/layout/hList1"/>
    <dgm:cxn modelId="{9956F3BD-0DE8-42EC-BF0B-C9FF160F6240}" type="presParOf" srcId="{38AA9DE7-A698-4B93-AD0C-460B9EDF6594}" destId="{C29AADE5-6AE5-402D-83BA-2EA8FCB95FC1}" srcOrd="0" destOrd="0" presId="urn:microsoft.com/office/officeart/2005/8/layout/hList1"/>
    <dgm:cxn modelId="{77D7BD58-C58F-488A-873E-574F386FBD33}" type="presParOf" srcId="{38AA9DE7-A698-4B93-AD0C-460B9EDF6594}" destId="{36ED4C50-BCB5-4609-A1C0-BA6C13519B6C}" srcOrd="1" destOrd="0" presId="urn:microsoft.com/office/officeart/2005/8/layout/hList1"/>
    <dgm:cxn modelId="{D6FF08E6-9FCA-4EB7-A831-73CC12246EA0}" type="presParOf" srcId="{3826A952-368E-435A-90B3-68D36E42CCAD}" destId="{7C54348F-3F21-47BE-B1E2-741B93BFB0F6}" srcOrd="1" destOrd="0" presId="urn:microsoft.com/office/officeart/2005/8/layout/hList1"/>
    <dgm:cxn modelId="{BCFE3F36-0C05-4D77-B8F1-7E073DB39F4C}" type="presParOf" srcId="{3826A952-368E-435A-90B3-68D36E42CCAD}" destId="{A95513AA-C0CB-4A56-9A6A-37C0A7F99B4B}" srcOrd="2" destOrd="0" presId="urn:microsoft.com/office/officeart/2005/8/layout/hList1"/>
    <dgm:cxn modelId="{E810AC01-1815-4572-B973-3128DD5F5A8B}" type="presParOf" srcId="{A95513AA-C0CB-4A56-9A6A-37C0A7F99B4B}" destId="{6F747301-6065-430D-B567-E0EB65494F2F}" srcOrd="0" destOrd="0" presId="urn:microsoft.com/office/officeart/2005/8/layout/hList1"/>
    <dgm:cxn modelId="{5E55A58C-2975-4563-8CA1-D6DCE43877FE}" type="presParOf" srcId="{A95513AA-C0CB-4A56-9A6A-37C0A7F99B4B}" destId="{6720B9C0-7BF5-492D-B713-577E354C8E8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E86E78-4B97-4D58-8D5F-978E14D75D9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9AB9036-3BCB-4CC8-A4E8-12B71B6DDCB4}">
      <dgm:prSet/>
      <dgm:spPr/>
      <dgm:t>
        <a:bodyPr/>
        <a:lstStyle/>
        <a:p>
          <a:r>
            <a:rPr lang="en-US"/>
            <a:t>Create a story for your password</a:t>
          </a:r>
        </a:p>
      </dgm:t>
    </dgm:pt>
    <dgm:pt modelId="{718FCF52-9982-4C55-892B-C17E6F1BD07C}" type="parTrans" cxnId="{578100B7-205A-4CA2-984E-13D55AB4B886}">
      <dgm:prSet/>
      <dgm:spPr/>
      <dgm:t>
        <a:bodyPr/>
        <a:lstStyle/>
        <a:p>
          <a:endParaRPr lang="en-US"/>
        </a:p>
      </dgm:t>
    </dgm:pt>
    <dgm:pt modelId="{A39262E6-F2B6-4484-B67E-0E6DDE0A68CF}" type="sibTrans" cxnId="{578100B7-205A-4CA2-984E-13D55AB4B886}">
      <dgm:prSet/>
      <dgm:spPr/>
      <dgm:t>
        <a:bodyPr/>
        <a:lstStyle/>
        <a:p>
          <a:endParaRPr lang="en-US"/>
        </a:p>
      </dgm:t>
    </dgm:pt>
    <dgm:pt modelId="{74F99184-AAEF-4DB0-95AF-869D4F1D8431}">
      <dgm:prSet/>
      <dgm:spPr/>
      <dgm:t>
        <a:bodyPr/>
        <a:lstStyle/>
        <a:p>
          <a:r>
            <a:rPr lang="en-US"/>
            <a:t>Relate passwords to the website or service</a:t>
          </a:r>
        </a:p>
      </dgm:t>
    </dgm:pt>
    <dgm:pt modelId="{50A5CED8-BBD0-45CF-9E16-217EC03CB7FC}" type="parTrans" cxnId="{F08FF530-C1D5-43D2-9C51-7AD485425A41}">
      <dgm:prSet/>
      <dgm:spPr/>
      <dgm:t>
        <a:bodyPr/>
        <a:lstStyle/>
        <a:p>
          <a:endParaRPr lang="en-US"/>
        </a:p>
      </dgm:t>
    </dgm:pt>
    <dgm:pt modelId="{BC910AC0-6ECA-433D-A57E-0019438339DB}" type="sibTrans" cxnId="{F08FF530-C1D5-43D2-9C51-7AD485425A41}">
      <dgm:prSet/>
      <dgm:spPr/>
      <dgm:t>
        <a:bodyPr/>
        <a:lstStyle/>
        <a:p>
          <a:endParaRPr lang="en-US"/>
        </a:p>
      </dgm:t>
    </dgm:pt>
    <dgm:pt modelId="{EFC4633E-D611-45DA-862D-087CA3BC9F4C}">
      <dgm:prSet/>
      <dgm:spPr/>
      <dgm:t>
        <a:bodyPr/>
        <a:lstStyle/>
        <a:p>
          <a:pPr rtl="0"/>
          <a:r>
            <a:rPr lang="en-US">
              <a:latin typeface="Rockwell Nova Light"/>
            </a:rPr>
            <a:t>Transform a</a:t>
          </a:r>
          <a:r>
            <a:rPr lang="en-US"/>
            <a:t> phrase or quote</a:t>
          </a:r>
          <a:r>
            <a:rPr lang="en-US">
              <a:latin typeface="Rockwell Nova Light"/>
            </a:rPr>
            <a:t> </a:t>
          </a:r>
          <a:endParaRPr lang="en-US"/>
        </a:p>
      </dgm:t>
    </dgm:pt>
    <dgm:pt modelId="{A05076D6-D63F-4D1B-9153-A4A19E9F0DCE}" type="parTrans" cxnId="{E6A191C5-211F-4795-8E95-45B923533C1A}">
      <dgm:prSet/>
      <dgm:spPr/>
      <dgm:t>
        <a:bodyPr/>
        <a:lstStyle/>
        <a:p>
          <a:endParaRPr lang="en-US"/>
        </a:p>
      </dgm:t>
    </dgm:pt>
    <dgm:pt modelId="{02521DF2-1A84-475C-9725-E901F7EFFD98}" type="sibTrans" cxnId="{E6A191C5-211F-4795-8E95-45B923533C1A}">
      <dgm:prSet/>
      <dgm:spPr/>
      <dgm:t>
        <a:bodyPr/>
        <a:lstStyle/>
        <a:p>
          <a:endParaRPr lang="en-US"/>
        </a:p>
      </dgm:t>
    </dgm:pt>
    <dgm:pt modelId="{689B68DB-3ADA-40C4-9945-37E441EBB4F8}" type="pres">
      <dgm:prSet presAssocID="{80E86E78-4B97-4D58-8D5F-978E14D75D9C}" presName="root" presStyleCnt="0">
        <dgm:presLayoutVars>
          <dgm:dir/>
          <dgm:resizeHandles val="exact"/>
        </dgm:presLayoutVars>
      </dgm:prSet>
      <dgm:spPr/>
    </dgm:pt>
    <dgm:pt modelId="{A0F3AC1F-088F-462D-9B29-3C9AD622A770}" type="pres">
      <dgm:prSet presAssocID="{89AB9036-3BCB-4CC8-A4E8-12B71B6DDCB4}" presName="compNode" presStyleCnt="0"/>
      <dgm:spPr/>
    </dgm:pt>
    <dgm:pt modelId="{873475C4-F637-475B-9079-DA3141F9CBB9}" type="pres">
      <dgm:prSet presAssocID="{89AB9036-3BCB-4CC8-A4E8-12B71B6DDCB4}" presName="bgRect" presStyleLbl="bgShp" presStyleIdx="0" presStyleCnt="3"/>
      <dgm:spPr/>
    </dgm:pt>
    <dgm:pt modelId="{CC9155B5-5053-4BAF-B406-501AE7B4F4E9}" type="pres">
      <dgm:prSet presAssocID="{89AB9036-3BCB-4CC8-A4E8-12B71B6DDC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5E44F09E-D2E7-4641-8D7D-F03DB3C972C5}" type="pres">
      <dgm:prSet presAssocID="{89AB9036-3BCB-4CC8-A4E8-12B71B6DDCB4}" presName="spaceRect" presStyleCnt="0"/>
      <dgm:spPr/>
    </dgm:pt>
    <dgm:pt modelId="{6274D00A-1303-44E3-A3B6-F40E7BBA9854}" type="pres">
      <dgm:prSet presAssocID="{89AB9036-3BCB-4CC8-A4E8-12B71B6DDCB4}" presName="parTx" presStyleLbl="revTx" presStyleIdx="0" presStyleCnt="3">
        <dgm:presLayoutVars>
          <dgm:chMax val="0"/>
          <dgm:chPref val="0"/>
        </dgm:presLayoutVars>
      </dgm:prSet>
      <dgm:spPr/>
    </dgm:pt>
    <dgm:pt modelId="{19C75500-4BE8-4BE9-BF85-1F8D888D45AD}" type="pres">
      <dgm:prSet presAssocID="{A39262E6-F2B6-4484-B67E-0E6DDE0A68CF}" presName="sibTrans" presStyleCnt="0"/>
      <dgm:spPr/>
    </dgm:pt>
    <dgm:pt modelId="{5309F5EC-DADF-454C-AE9D-63E1BA5B5047}" type="pres">
      <dgm:prSet presAssocID="{74F99184-AAEF-4DB0-95AF-869D4F1D8431}" presName="compNode" presStyleCnt="0"/>
      <dgm:spPr/>
    </dgm:pt>
    <dgm:pt modelId="{2690FD66-DF9F-4CA5-A3D1-D2A3EFFA6074}" type="pres">
      <dgm:prSet presAssocID="{74F99184-AAEF-4DB0-95AF-869D4F1D8431}" presName="bgRect" presStyleLbl="bgShp" presStyleIdx="1" presStyleCnt="3"/>
      <dgm:spPr/>
    </dgm:pt>
    <dgm:pt modelId="{D0102EEF-B52C-41E1-9E0C-06CAA1493234}" type="pres">
      <dgm:prSet presAssocID="{74F99184-AAEF-4DB0-95AF-869D4F1D84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9BE28873-9637-4639-AB01-B05727293A8E}" type="pres">
      <dgm:prSet presAssocID="{74F99184-AAEF-4DB0-95AF-869D4F1D8431}" presName="spaceRect" presStyleCnt="0"/>
      <dgm:spPr/>
    </dgm:pt>
    <dgm:pt modelId="{26E3FFA1-5751-4562-AE0A-D1D865AD4042}" type="pres">
      <dgm:prSet presAssocID="{74F99184-AAEF-4DB0-95AF-869D4F1D8431}" presName="parTx" presStyleLbl="revTx" presStyleIdx="1" presStyleCnt="3">
        <dgm:presLayoutVars>
          <dgm:chMax val="0"/>
          <dgm:chPref val="0"/>
        </dgm:presLayoutVars>
      </dgm:prSet>
      <dgm:spPr/>
    </dgm:pt>
    <dgm:pt modelId="{DEA4D996-1190-4542-9B2F-6F0EF039EE2F}" type="pres">
      <dgm:prSet presAssocID="{BC910AC0-6ECA-433D-A57E-0019438339DB}" presName="sibTrans" presStyleCnt="0"/>
      <dgm:spPr/>
    </dgm:pt>
    <dgm:pt modelId="{50410A0B-CFD8-4358-B987-A233388B24E5}" type="pres">
      <dgm:prSet presAssocID="{EFC4633E-D611-45DA-862D-087CA3BC9F4C}" presName="compNode" presStyleCnt="0"/>
      <dgm:spPr/>
    </dgm:pt>
    <dgm:pt modelId="{605E75FD-F642-4C8D-AE72-1D386103D309}" type="pres">
      <dgm:prSet presAssocID="{EFC4633E-D611-45DA-862D-087CA3BC9F4C}" presName="bgRect" presStyleLbl="bgShp" presStyleIdx="2" presStyleCnt="3"/>
      <dgm:spPr/>
    </dgm:pt>
    <dgm:pt modelId="{82D19149-A917-47F3-A529-05B6682593F3}" type="pres">
      <dgm:prSet presAssocID="{EFC4633E-D611-45DA-862D-087CA3BC9F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61C9D1D0-8CDF-400A-9BCA-15C61D246CB7}" type="pres">
      <dgm:prSet presAssocID="{EFC4633E-D611-45DA-862D-087CA3BC9F4C}" presName="spaceRect" presStyleCnt="0"/>
      <dgm:spPr/>
    </dgm:pt>
    <dgm:pt modelId="{B5E4E16F-8AAC-45BF-AD37-2A7573EC00A6}" type="pres">
      <dgm:prSet presAssocID="{EFC4633E-D611-45DA-862D-087CA3BC9F4C}" presName="parTx" presStyleLbl="revTx" presStyleIdx="2" presStyleCnt="3">
        <dgm:presLayoutVars>
          <dgm:chMax val="0"/>
          <dgm:chPref val="0"/>
        </dgm:presLayoutVars>
      </dgm:prSet>
      <dgm:spPr/>
    </dgm:pt>
  </dgm:ptLst>
  <dgm:cxnLst>
    <dgm:cxn modelId="{2817B809-3943-48A3-AA43-25E1E44A5603}" type="presOf" srcId="{89AB9036-3BCB-4CC8-A4E8-12B71B6DDCB4}" destId="{6274D00A-1303-44E3-A3B6-F40E7BBA9854}" srcOrd="0" destOrd="0" presId="urn:microsoft.com/office/officeart/2018/2/layout/IconVerticalSolidList"/>
    <dgm:cxn modelId="{F08FF530-C1D5-43D2-9C51-7AD485425A41}" srcId="{80E86E78-4B97-4D58-8D5F-978E14D75D9C}" destId="{74F99184-AAEF-4DB0-95AF-869D4F1D8431}" srcOrd="1" destOrd="0" parTransId="{50A5CED8-BBD0-45CF-9E16-217EC03CB7FC}" sibTransId="{BC910AC0-6ECA-433D-A57E-0019438339DB}"/>
    <dgm:cxn modelId="{248DED38-B9B9-483B-8A35-C370F741D060}" type="presOf" srcId="{80E86E78-4B97-4D58-8D5F-978E14D75D9C}" destId="{689B68DB-3ADA-40C4-9945-37E441EBB4F8}" srcOrd="0" destOrd="0" presId="urn:microsoft.com/office/officeart/2018/2/layout/IconVerticalSolidList"/>
    <dgm:cxn modelId="{47B8C948-26A9-421D-BEA0-B187609BE173}" type="presOf" srcId="{74F99184-AAEF-4DB0-95AF-869D4F1D8431}" destId="{26E3FFA1-5751-4562-AE0A-D1D865AD4042}" srcOrd="0" destOrd="0" presId="urn:microsoft.com/office/officeart/2018/2/layout/IconVerticalSolidList"/>
    <dgm:cxn modelId="{578100B7-205A-4CA2-984E-13D55AB4B886}" srcId="{80E86E78-4B97-4D58-8D5F-978E14D75D9C}" destId="{89AB9036-3BCB-4CC8-A4E8-12B71B6DDCB4}" srcOrd="0" destOrd="0" parTransId="{718FCF52-9982-4C55-892B-C17E6F1BD07C}" sibTransId="{A39262E6-F2B6-4484-B67E-0E6DDE0A68CF}"/>
    <dgm:cxn modelId="{E6A191C5-211F-4795-8E95-45B923533C1A}" srcId="{80E86E78-4B97-4D58-8D5F-978E14D75D9C}" destId="{EFC4633E-D611-45DA-862D-087CA3BC9F4C}" srcOrd="2" destOrd="0" parTransId="{A05076D6-D63F-4D1B-9153-A4A19E9F0DCE}" sibTransId="{02521DF2-1A84-475C-9725-E901F7EFFD98}"/>
    <dgm:cxn modelId="{A2A11ECE-058E-4AA7-B76A-8ABBB97EEB95}" type="presOf" srcId="{EFC4633E-D611-45DA-862D-087CA3BC9F4C}" destId="{B5E4E16F-8AAC-45BF-AD37-2A7573EC00A6}" srcOrd="0" destOrd="0" presId="urn:microsoft.com/office/officeart/2018/2/layout/IconVerticalSolidList"/>
    <dgm:cxn modelId="{2107B557-4C7B-4378-A84B-07AD1F74F350}" type="presParOf" srcId="{689B68DB-3ADA-40C4-9945-37E441EBB4F8}" destId="{A0F3AC1F-088F-462D-9B29-3C9AD622A770}" srcOrd="0" destOrd="0" presId="urn:microsoft.com/office/officeart/2018/2/layout/IconVerticalSolidList"/>
    <dgm:cxn modelId="{D55732BF-43DE-415F-A6B7-FAD3C10B0A40}" type="presParOf" srcId="{A0F3AC1F-088F-462D-9B29-3C9AD622A770}" destId="{873475C4-F637-475B-9079-DA3141F9CBB9}" srcOrd="0" destOrd="0" presId="urn:microsoft.com/office/officeart/2018/2/layout/IconVerticalSolidList"/>
    <dgm:cxn modelId="{5EB2FF73-16DF-48EC-AA04-CDF9BAF7BE71}" type="presParOf" srcId="{A0F3AC1F-088F-462D-9B29-3C9AD622A770}" destId="{CC9155B5-5053-4BAF-B406-501AE7B4F4E9}" srcOrd="1" destOrd="0" presId="urn:microsoft.com/office/officeart/2018/2/layout/IconVerticalSolidList"/>
    <dgm:cxn modelId="{ABEC67DD-3AAB-47DC-8BB5-88EBE0D8B496}" type="presParOf" srcId="{A0F3AC1F-088F-462D-9B29-3C9AD622A770}" destId="{5E44F09E-D2E7-4641-8D7D-F03DB3C972C5}" srcOrd="2" destOrd="0" presId="urn:microsoft.com/office/officeart/2018/2/layout/IconVerticalSolidList"/>
    <dgm:cxn modelId="{A65C9ECF-A8A8-4177-80D2-3B7DCC3241B9}" type="presParOf" srcId="{A0F3AC1F-088F-462D-9B29-3C9AD622A770}" destId="{6274D00A-1303-44E3-A3B6-F40E7BBA9854}" srcOrd="3" destOrd="0" presId="urn:microsoft.com/office/officeart/2018/2/layout/IconVerticalSolidList"/>
    <dgm:cxn modelId="{79FCCBC5-80E6-4D4F-8021-5566A761E33F}" type="presParOf" srcId="{689B68DB-3ADA-40C4-9945-37E441EBB4F8}" destId="{19C75500-4BE8-4BE9-BF85-1F8D888D45AD}" srcOrd="1" destOrd="0" presId="urn:microsoft.com/office/officeart/2018/2/layout/IconVerticalSolidList"/>
    <dgm:cxn modelId="{43A9B7D2-B99A-498F-AC1F-1130186F0E97}" type="presParOf" srcId="{689B68DB-3ADA-40C4-9945-37E441EBB4F8}" destId="{5309F5EC-DADF-454C-AE9D-63E1BA5B5047}" srcOrd="2" destOrd="0" presId="urn:microsoft.com/office/officeart/2018/2/layout/IconVerticalSolidList"/>
    <dgm:cxn modelId="{869F6497-9FAC-4576-AE89-CF5C17D10A6A}" type="presParOf" srcId="{5309F5EC-DADF-454C-AE9D-63E1BA5B5047}" destId="{2690FD66-DF9F-4CA5-A3D1-D2A3EFFA6074}" srcOrd="0" destOrd="0" presId="urn:microsoft.com/office/officeart/2018/2/layout/IconVerticalSolidList"/>
    <dgm:cxn modelId="{918CE4DD-A380-4D24-9906-7B8B004B3B89}" type="presParOf" srcId="{5309F5EC-DADF-454C-AE9D-63E1BA5B5047}" destId="{D0102EEF-B52C-41E1-9E0C-06CAA1493234}" srcOrd="1" destOrd="0" presId="urn:microsoft.com/office/officeart/2018/2/layout/IconVerticalSolidList"/>
    <dgm:cxn modelId="{A6F03081-16A7-490E-A059-4B96CACBE47A}" type="presParOf" srcId="{5309F5EC-DADF-454C-AE9D-63E1BA5B5047}" destId="{9BE28873-9637-4639-AB01-B05727293A8E}" srcOrd="2" destOrd="0" presId="urn:microsoft.com/office/officeart/2018/2/layout/IconVerticalSolidList"/>
    <dgm:cxn modelId="{279CDE9F-2E12-46B3-92EC-E784074485EC}" type="presParOf" srcId="{5309F5EC-DADF-454C-AE9D-63E1BA5B5047}" destId="{26E3FFA1-5751-4562-AE0A-D1D865AD4042}" srcOrd="3" destOrd="0" presId="urn:microsoft.com/office/officeart/2018/2/layout/IconVerticalSolidList"/>
    <dgm:cxn modelId="{B742AF01-B53E-4179-A24F-69F1DE9D5D9B}" type="presParOf" srcId="{689B68DB-3ADA-40C4-9945-37E441EBB4F8}" destId="{DEA4D996-1190-4542-9B2F-6F0EF039EE2F}" srcOrd="3" destOrd="0" presId="urn:microsoft.com/office/officeart/2018/2/layout/IconVerticalSolidList"/>
    <dgm:cxn modelId="{E8A9B30D-103B-46EF-8987-6E9478A31ED0}" type="presParOf" srcId="{689B68DB-3ADA-40C4-9945-37E441EBB4F8}" destId="{50410A0B-CFD8-4358-B987-A233388B24E5}" srcOrd="4" destOrd="0" presId="urn:microsoft.com/office/officeart/2018/2/layout/IconVerticalSolidList"/>
    <dgm:cxn modelId="{1CEABABD-95E5-41A1-A906-B46F7513C60E}" type="presParOf" srcId="{50410A0B-CFD8-4358-B987-A233388B24E5}" destId="{605E75FD-F642-4C8D-AE72-1D386103D309}" srcOrd="0" destOrd="0" presId="urn:microsoft.com/office/officeart/2018/2/layout/IconVerticalSolidList"/>
    <dgm:cxn modelId="{3FC24A2A-547D-4807-8F64-ACFB40FE5735}" type="presParOf" srcId="{50410A0B-CFD8-4358-B987-A233388B24E5}" destId="{82D19149-A917-47F3-A529-05B6682593F3}" srcOrd="1" destOrd="0" presId="urn:microsoft.com/office/officeart/2018/2/layout/IconVerticalSolidList"/>
    <dgm:cxn modelId="{D8AF6F0F-767D-4907-AC5E-7551F5C8CBC8}" type="presParOf" srcId="{50410A0B-CFD8-4358-B987-A233388B24E5}" destId="{61C9D1D0-8CDF-400A-9BCA-15C61D246CB7}" srcOrd="2" destOrd="0" presId="urn:microsoft.com/office/officeart/2018/2/layout/IconVerticalSolidList"/>
    <dgm:cxn modelId="{9041D9A1-0EE6-4366-8113-F3431BBC97A5}" type="presParOf" srcId="{50410A0B-CFD8-4358-B987-A233388B24E5}" destId="{B5E4E16F-8AAC-45BF-AD37-2A7573EC00A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2D8DF2-6BDE-42DD-B02E-8CE6CFCC9114}" type="doc">
      <dgm:prSet loTypeId="urn:microsoft.com/office/officeart/2005/8/layout/vList2" loCatId="list" qsTypeId="urn:microsoft.com/office/officeart/2005/8/quickstyle/simple3" qsCatId="simple" csTypeId="urn:microsoft.com/office/officeart/2005/8/colors/colorful2" csCatId="colorful"/>
      <dgm:spPr/>
      <dgm:t>
        <a:bodyPr/>
        <a:lstStyle/>
        <a:p>
          <a:endParaRPr lang="en-US"/>
        </a:p>
      </dgm:t>
    </dgm:pt>
    <dgm:pt modelId="{0BC7608C-7C0E-45E7-A990-8788BF5DBEA6}">
      <dgm:prSet/>
      <dgm:spPr/>
      <dgm:t>
        <a:bodyPr/>
        <a:lstStyle/>
        <a:p>
          <a:r>
            <a:rPr lang="en-US"/>
            <a:t>We learned about three different password attacks.</a:t>
          </a:r>
        </a:p>
      </dgm:t>
    </dgm:pt>
    <dgm:pt modelId="{3669D859-9C3D-4D70-90BC-37FDC625EA38}" type="parTrans" cxnId="{931062C8-F769-48C7-BD3C-1720FFD7103C}">
      <dgm:prSet/>
      <dgm:spPr/>
      <dgm:t>
        <a:bodyPr/>
        <a:lstStyle/>
        <a:p>
          <a:endParaRPr lang="en-US"/>
        </a:p>
      </dgm:t>
    </dgm:pt>
    <dgm:pt modelId="{7BA5A1C7-D087-4938-A747-D7B82A95B0D9}" type="sibTrans" cxnId="{931062C8-F769-48C7-BD3C-1720FFD7103C}">
      <dgm:prSet/>
      <dgm:spPr/>
      <dgm:t>
        <a:bodyPr/>
        <a:lstStyle/>
        <a:p>
          <a:endParaRPr lang="en-US"/>
        </a:p>
      </dgm:t>
    </dgm:pt>
    <dgm:pt modelId="{F5E1C97A-33C1-45FA-908F-8694810CCEDA}">
      <dgm:prSet/>
      <dgm:spPr/>
      <dgm:t>
        <a:bodyPr/>
        <a:lstStyle/>
        <a:p>
          <a:r>
            <a:rPr lang="en-US"/>
            <a:t>We learned how to create strong passwords that can defeat these attacks.</a:t>
          </a:r>
        </a:p>
      </dgm:t>
    </dgm:pt>
    <dgm:pt modelId="{8AC20509-B4FF-48F3-8491-DE86ED3BBAF7}" type="parTrans" cxnId="{7A9FDDBD-0CFA-4666-BA8B-91E7AA89C70B}">
      <dgm:prSet/>
      <dgm:spPr/>
      <dgm:t>
        <a:bodyPr/>
        <a:lstStyle/>
        <a:p>
          <a:endParaRPr lang="en-US"/>
        </a:p>
      </dgm:t>
    </dgm:pt>
    <dgm:pt modelId="{1AD96585-3B12-4BF7-8CCD-BDBEE2B8BB9C}" type="sibTrans" cxnId="{7A9FDDBD-0CFA-4666-BA8B-91E7AA89C70B}">
      <dgm:prSet/>
      <dgm:spPr/>
      <dgm:t>
        <a:bodyPr/>
        <a:lstStyle/>
        <a:p>
          <a:endParaRPr lang="en-US"/>
        </a:p>
      </dgm:t>
    </dgm:pt>
    <dgm:pt modelId="{8EB3CAEF-E1FB-417D-AC31-7064DA07100A}">
      <dgm:prSet/>
      <dgm:spPr/>
      <dgm:t>
        <a:bodyPr/>
        <a:lstStyle/>
        <a:p>
          <a:r>
            <a:rPr lang="en-US"/>
            <a:t>We practiced creating strong passwords that are memorable.</a:t>
          </a:r>
        </a:p>
      </dgm:t>
    </dgm:pt>
    <dgm:pt modelId="{580E31B0-CB5A-455D-8266-2A6BB00D826D}" type="parTrans" cxnId="{C0E5CABD-EC4C-4F27-AD1E-962D9BD22F49}">
      <dgm:prSet/>
      <dgm:spPr/>
      <dgm:t>
        <a:bodyPr/>
        <a:lstStyle/>
        <a:p>
          <a:endParaRPr lang="en-US"/>
        </a:p>
      </dgm:t>
    </dgm:pt>
    <dgm:pt modelId="{249B7695-87FD-4240-B9B6-E0A04623B34D}" type="sibTrans" cxnId="{C0E5CABD-EC4C-4F27-AD1E-962D9BD22F49}">
      <dgm:prSet/>
      <dgm:spPr/>
      <dgm:t>
        <a:bodyPr/>
        <a:lstStyle/>
        <a:p>
          <a:endParaRPr lang="en-US"/>
        </a:p>
      </dgm:t>
    </dgm:pt>
    <dgm:pt modelId="{ED8681D9-08D2-40C8-A8C1-8F5C78D99AE2}" type="pres">
      <dgm:prSet presAssocID="{022D8DF2-6BDE-42DD-B02E-8CE6CFCC9114}" presName="linear" presStyleCnt="0">
        <dgm:presLayoutVars>
          <dgm:animLvl val="lvl"/>
          <dgm:resizeHandles val="exact"/>
        </dgm:presLayoutVars>
      </dgm:prSet>
      <dgm:spPr/>
    </dgm:pt>
    <dgm:pt modelId="{5942B2AD-41B0-45C2-B3D6-B57068B815AC}" type="pres">
      <dgm:prSet presAssocID="{0BC7608C-7C0E-45E7-A990-8788BF5DBEA6}" presName="parentText" presStyleLbl="node1" presStyleIdx="0" presStyleCnt="3">
        <dgm:presLayoutVars>
          <dgm:chMax val="0"/>
          <dgm:bulletEnabled val="1"/>
        </dgm:presLayoutVars>
      </dgm:prSet>
      <dgm:spPr/>
    </dgm:pt>
    <dgm:pt modelId="{1D55EABA-6588-4D05-AA30-315AE5D99B7A}" type="pres">
      <dgm:prSet presAssocID="{7BA5A1C7-D087-4938-A747-D7B82A95B0D9}" presName="spacer" presStyleCnt="0"/>
      <dgm:spPr/>
    </dgm:pt>
    <dgm:pt modelId="{4C5B105B-CBF5-4397-869D-1113084F911B}" type="pres">
      <dgm:prSet presAssocID="{F5E1C97A-33C1-45FA-908F-8694810CCEDA}" presName="parentText" presStyleLbl="node1" presStyleIdx="1" presStyleCnt="3">
        <dgm:presLayoutVars>
          <dgm:chMax val="0"/>
          <dgm:bulletEnabled val="1"/>
        </dgm:presLayoutVars>
      </dgm:prSet>
      <dgm:spPr/>
    </dgm:pt>
    <dgm:pt modelId="{452D7BD9-4453-47CF-BB40-E44AAFE9072A}" type="pres">
      <dgm:prSet presAssocID="{1AD96585-3B12-4BF7-8CCD-BDBEE2B8BB9C}" presName="spacer" presStyleCnt="0"/>
      <dgm:spPr/>
    </dgm:pt>
    <dgm:pt modelId="{EC3A7F5F-3DB1-4316-A301-E348AA43D341}" type="pres">
      <dgm:prSet presAssocID="{8EB3CAEF-E1FB-417D-AC31-7064DA07100A}" presName="parentText" presStyleLbl="node1" presStyleIdx="2" presStyleCnt="3">
        <dgm:presLayoutVars>
          <dgm:chMax val="0"/>
          <dgm:bulletEnabled val="1"/>
        </dgm:presLayoutVars>
      </dgm:prSet>
      <dgm:spPr/>
    </dgm:pt>
  </dgm:ptLst>
  <dgm:cxnLst>
    <dgm:cxn modelId="{BB226100-F148-4A97-A937-3F07EEC28C42}" type="presOf" srcId="{8EB3CAEF-E1FB-417D-AC31-7064DA07100A}" destId="{EC3A7F5F-3DB1-4316-A301-E348AA43D341}" srcOrd="0" destOrd="0" presId="urn:microsoft.com/office/officeart/2005/8/layout/vList2"/>
    <dgm:cxn modelId="{8039D01C-03CD-47B1-8D2D-68E2D0440EA0}" type="presOf" srcId="{F5E1C97A-33C1-45FA-908F-8694810CCEDA}" destId="{4C5B105B-CBF5-4397-869D-1113084F911B}" srcOrd="0" destOrd="0" presId="urn:microsoft.com/office/officeart/2005/8/layout/vList2"/>
    <dgm:cxn modelId="{FB109489-3198-44C6-94C1-0C469122A6FE}" type="presOf" srcId="{0BC7608C-7C0E-45E7-A990-8788BF5DBEA6}" destId="{5942B2AD-41B0-45C2-B3D6-B57068B815AC}" srcOrd="0" destOrd="0" presId="urn:microsoft.com/office/officeart/2005/8/layout/vList2"/>
    <dgm:cxn modelId="{3D2FF696-B078-4A39-8F2B-2D39700EF388}" type="presOf" srcId="{022D8DF2-6BDE-42DD-B02E-8CE6CFCC9114}" destId="{ED8681D9-08D2-40C8-A8C1-8F5C78D99AE2}" srcOrd="0" destOrd="0" presId="urn:microsoft.com/office/officeart/2005/8/layout/vList2"/>
    <dgm:cxn modelId="{C0E5CABD-EC4C-4F27-AD1E-962D9BD22F49}" srcId="{022D8DF2-6BDE-42DD-B02E-8CE6CFCC9114}" destId="{8EB3CAEF-E1FB-417D-AC31-7064DA07100A}" srcOrd="2" destOrd="0" parTransId="{580E31B0-CB5A-455D-8266-2A6BB00D826D}" sibTransId="{249B7695-87FD-4240-B9B6-E0A04623B34D}"/>
    <dgm:cxn modelId="{7A9FDDBD-0CFA-4666-BA8B-91E7AA89C70B}" srcId="{022D8DF2-6BDE-42DD-B02E-8CE6CFCC9114}" destId="{F5E1C97A-33C1-45FA-908F-8694810CCEDA}" srcOrd="1" destOrd="0" parTransId="{8AC20509-B4FF-48F3-8491-DE86ED3BBAF7}" sibTransId="{1AD96585-3B12-4BF7-8CCD-BDBEE2B8BB9C}"/>
    <dgm:cxn modelId="{931062C8-F769-48C7-BD3C-1720FFD7103C}" srcId="{022D8DF2-6BDE-42DD-B02E-8CE6CFCC9114}" destId="{0BC7608C-7C0E-45E7-A990-8788BF5DBEA6}" srcOrd="0" destOrd="0" parTransId="{3669D859-9C3D-4D70-90BC-37FDC625EA38}" sibTransId="{7BA5A1C7-D087-4938-A747-D7B82A95B0D9}"/>
    <dgm:cxn modelId="{99B8C8A1-3F33-45CB-92B6-10353C8BB38E}" type="presParOf" srcId="{ED8681D9-08D2-40C8-A8C1-8F5C78D99AE2}" destId="{5942B2AD-41B0-45C2-B3D6-B57068B815AC}" srcOrd="0" destOrd="0" presId="urn:microsoft.com/office/officeart/2005/8/layout/vList2"/>
    <dgm:cxn modelId="{DA928729-A410-41DC-B302-9EA4462A2075}" type="presParOf" srcId="{ED8681D9-08D2-40C8-A8C1-8F5C78D99AE2}" destId="{1D55EABA-6588-4D05-AA30-315AE5D99B7A}" srcOrd="1" destOrd="0" presId="urn:microsoft.com/office/officeart/2005/8/layout/vList2"/>
    <dgm:cxn modelId="{48439DBF-D9E3-4B6D-A3CB-72F2EED8FDEA}" type="presParOf" srcId="{ED8681D9-08D2-40C8-A8C1-8F5C78D99AE2}" destId="{4C5B105B-CBF5-4397-869D-1113084F911B}" srcOrd="2" destOrd="0" presId="urn:microsoft.com/office/officeart/2005/8/layout/vList2"/>
    <dgm:cxn modelId="{344B9A67-BB7F-4B1D-887B-3AD44C0CFC32}" type="presParOf" srcId="{ED8681D9-08D2-40C8-A8C1-8F5C78D99AE2}" destId="{452D7BD9-4453-47CF-BB40-E44AAFE9072A}" srcOrd="3" destOrd="0" presId="urn:microsoft.com/office/officeart/2005/8/layout/vList2"/>
    <dgm:cxn modelId="{14733DF4-19DB-42C8-860B-38F8203F794E}" type="presParOf" srcId="{ED8681D9-08D2-40C8-A8C1-8F5C78D99AE2}" destId="{EC3A7F5F-3DB1-4316-A301-E348AA43D34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B088-F271-4CC2-B37A-3B120FC42A27}">
      <dsp:nvSpPr>
        <dsp:cNvPr id="0" name=""/>
        <dsp:cNvSpPr/>
      </dsp:nvSpPr>
      <dsp:spPr>
        <a:xfrm>
          <a:off x="0" y="0"/>
          <a:ext cx="3352601" cy="19190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382" tIns="330200" rIns="261382" bIns="330200" numCol="1" spcCol="1270" anchor="t" anchorCtr="0">
          <a:noAutofit/>
        </a:bodyPr>
        <a:lstStyle/>
        <a:p>
          <a:pPr marL="0" lvl="0" indent="0" algn="l" defTabSz="533400">
            <a:lnSpc>
              <a:spcPct val="90000"/>
            </a:lnSpc>
            <a:spcBef>
              <a:spcPct val="0"/>
            </a:spcBef>
            <a:spcAft>
              <a:spcPct val="35000"/>
            </a:spcAft>
            <a:buNone/>
          </a:pPr>
          <a:r>
            <a:rPr lang="en-US" sz="1200" kern="1200"/>
            <a:t>Learn about three different password attacks.</a:t>
          </a:r>
        </a:p>
      </dsp:txBody>
      <dsp:txXfrm>
        <a:off x="0" y="729248"/>
        <a:ext cx="3352601" cy="1151445"/>
      </dsp:txXfrm>
    </dsp:sp>
    <dsp:sp modelId="{DF5716BA-A45F-45C1-A4CA-BDA3DCB9FA65}">
      <dsp:nvSpPr>
        <dsp:cNvPr id="0" name=""/>
        <dsp:cNvSpPr/>
      </dsp:nvSpPr>
      <dsp:spPr>
        <a:xfrm>
          <a:off x="1388439" y="191907"/>
          <a:ext cx="575722" cy="57572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86" tIns="12700" rIns="44886" bIns="12700" numCol="1" spcCol="1270" anchor="ctr" anchorCtr="0">
          <a:noAutofit/>
        </a:bodyPr>
        <a:lstStyle/>
        <a:p>
          <a:pPr marL="0" lvl="0" indent="0" algn="ctr" defTabSz="1200150">
            <a:lnSpc>
              <a:spcPct val="90000"/>
            </a:lnSpc>
            <a:spcBef>
              <a:spcPct val="0"/>
            </a:spcBef>
            <a:spcAft>
              <a:spcPct val="35000"/>
            </a:spcAft>
            <a:buNone/>
          </a:pPr>
          <a:r>
            <a:rPr lang="en-US" sz="2700" kern="1200"/>
            <a:t>1</a:t>
          </a:r>
        </a:p>
      </dsp:txBody>
      <dsp:txXfrm>
        <a:off x="1472752" y="276220"/>
        <a:ext cx="407096" cy="407096"/>
      </dsp:txXfrm>
    </dsp:sp>
    <dsp:sp modelId="{2EEE94D9-C277-47F5-932E-4B86E3577DFD}">
      <dsp:nvSpPr>
        <dsp:cNvPr id="0" name=""/>
        <dsp:cNvSpPr/>
      </dsp:nvSpPr>
      <dsp:spPr>
        <a:xfrm>
          <a:off x="0" y="1919004"/>
          <a:ext cx="3352601"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4B34B-773D-4001-9870-B244B6AF5939}">
      <dsp:nvSpPr>
        <dsp:cNvPr id="0" name=""/>
        <dsp:cNvSpPr/>
      </dsp:nvSpPr>
      <dsp:spPr>
        <a:xfrm>
          <a:off x="3687862" y="0"/>
          <a:ext cx="3352601" cy="19190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382" tIns="330200" rIns="261382" bIns="330200" numCol="1" spcCol="1270" anchor="t" anchorCtr="0">
          <a:noAutofit/>
        </a:bodyPr>
        <a:lstStyle/>
        <a:p>
          <a:pPr marL="0" lvl="0" indent="0" algn="l" defTabSz="533400" rtl="0">
            <a:lnSpc>
              <a:spcPct val="90000"/>
            </a:lnSpc>
            <a:spcBef>
              <a:spcPct val="0"/>
            </a:spcBef>
            <a:spcAft>
              <a:spcPct val="35000"/>
            </a:spcAft>
            <a:buNone/>
          </a:pPr>
          <a:r>
            <a:rPr lang="en-US" sz="1200" kern="1200"/>
            <a:t>Learn</a:t>
          </a:r>
          <a:r>
            <a:rPr lang="en-US" sz="1200" kern="1200">
              <a:latin typeface="Rockwell Nova Light"/>
            </a:rPr>
            <a:t> </a:t>
          </a:r>
          <a:r>
            <a:rPr lang="en-US" sz="1200" kern="1200"/>
            <a:t>how to create strong passwords</a:t>
          </a:r>
          <a:r>
            <a:rPr lang="en-US" sz="1200" kern="1200">
              <a:latin typeface="Rockwell Nova Light"/>
            </a:rPr>
            <a:t> that can defeat these attacks</a:t>
          </a:r>
          <a:r>
            <a:rPr lang="en-US" sz="1200" kern="1200"/>
            <a:t>.</a:t>
          </a:r>
        </a:p>
      </dsp:txBody>
      <dsp:txXfrm>
        <a:off x="3687862" y="729248"/>
        <a:ext cx="3352601" cy="1151445"/>
      </dsp:txXfrm>
    </dsp:sp>
    <dsp:sp modelId="{3907E309-94F0-4B10-8A00-A673E0D5A6BF}">
      <dsp:nvSpPr>
        <dsp:cNvPr id="0" name=""/>
        <dsp:cNvSpPr/>
      </dsp:nvSpPr>
      <dsp:spPr>
        <a:xfrm>
          <a:off x="5076301" y="191907"/>
          <a:ext cx="575722" cy="57572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86" tIns="12700" rIns="44886" bIns="12700" numCol="1" spcCol="1270" anchor="ctr" anchorCtr="0">
          <a:noAutofit/>
        </a:bodyPr>
        <a:lstStyle/>
        <a:p>
          <a:pPr marL="0" lvl="0" indent="0" algn="ctr" defTabSz="1200150">
            <a:lnSpc>
              <a:spcPct val="90000"/>
            </a:lnSpc>
            <a:spcBef>
              <a:spcPct val="0"/>
            </a:spcBef>
            <a:spcAft>
              <a:spcPct val="35000"/>
            </a:spcAft>
            <a:buNone/>
          </a:pPr>
          <a:r>
            <a:rPr lang="en-US" sz="2700" kern="1200"/>
            <a:t>2</a:t>
          </a:r>
        </a:p>
      </dsp:txBody>
      <dsp:txXfrm>
        <a:off x="5160614" y="276220"/>
        <a:ext cx="407096" cy="407096"/>
      </dsp:txXfrm>
    </dsp:sp>
    <dsp:sp modelId="{C52665FF-361B-4FE7-A896-D3677E78FDCE}">
      <dsp:nvSpPr>
        <dsp:cNvPr id="0" name=""/>
        <dsp:cNvSpPr/>
      </dsp:nvSpPr>
      <dsp:spPr>
        <a:xfrm>
          <a:off x="3687862" y="1919004"/>
          <a:ext cx="3352601"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8500A-B5AB-4509-9632-D83F560C9B02}">
      <dsp:nvSpPr>
        <dsp:cNvPr id="0" name=""/>
        <dsp:cNvSpPr/>
      </dsp:nvSpPr>
      <dsp:spPr>
        <a:xfrm>
          <a:off x="7375724" y="0"/>
          <a:ext cx="3352601" cy="19190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1382" tIns="330200" rIns="261382" bIns="330200" numCol="1" spcCol="1270" anchor="t" anchorCtr="0">
          <a:noAutofit/>
        </a:bodyPr>
        <a:lstStyle/>
        <a:p>
          <a:pPr marL="0" lvl="0" indent="0" algn="l" defTabSz="533400">
            <a:lnSpc>
              <a:spcPct val="90000"/>
            </a:lnSpc>
            <a:spcBef>
              <a:spcPct val="0"/>
            </a:spcBef>
            <a:spcAft>
              <a:spcPct val="35000"/>
            </a:spcAft>
            <a:buNone/>
          </a:pPr>
          <a:r>
            <a:rPr lang="en-US" sz="1200" kern="1200"/>
            <a:t>Practice creating strong passwords that are memorable.</a:t>
          </a:r>
        </a:p>
      </dsp:txBody>
      <dsp:txXfrm>
        <a:off x="7375724" y="729248"/>
        <a:ext cx="3352601" cy="1151445"/>
      </dsp:txXfrm>
    </dsp:sp>
    <dsp:sp modelId="{FA7C4D38-2A20-4E01-B6E5-B6ABD4BD3FA4}">
      <dsp:nvSpPr>
        <dsp:cNvPr id="0" name=""/>
        <dsp:cNvSpPr/>
      </dsp:nvSpPr>
      <dsp:spPr>
        <a:xfrm>
          <a:off x="8764163" y="191907"/>
          <a:ext cx="575722" cy="57572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86" tIns="12700" rIns="44886" bIns="12700" numCol="1" spcCol="1270" anchor="ctr" anchorCtr="0">
          <a:noAutofit/>
        </a:bodyPr>
        <a:lstStyle/>
        <a:p>
          <a:pPr marL="0" lvl="0" indent="0" algn="ctr" defTabSz="1200150">
            <a:lnSpc>
              <a:spcPct val="90000"/>
            </a:lnSpc>
            <a:spcBef>
              <a:spcPct val="0"/>
            </a:spcBef>
            <a:spcAft>
              <a:spcPct val="35000"/>
            </a:spcAft>
            <a:buNone/>
          </a:pPr>
          <a:r>
            <a:rPr lang="en-US" sz="2700" kern="1200"/>
            <a:t>3</a:t>
          </a:r>
        </a:p>
      </dsp:txBody>
      <dsp:txXfrm>
        <a:off x="8848476" y="276220"/>
        <a:ext cx="407096" cy="407096"/>
      </dsp:txXfrm>
    </dsp:sp>
    <dsp:sp modelId="{9E055734-62D1-45F7-BF59-59964E3BCC9A}">
      <dsp:nvSpPr>
        <dsp:cNvPr id="0" name=""/>
        <dsp:cNvSpPr/>
      </dsp:nvSpPr>
      <dsp:spPr>
        <a:xfrm>
          <a:off x="7375724" y="1919004"/>
          <a:ext cx="3352601"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0F3C2-62DB-43BF-909D-4D2BE5CA2CAA}">
      <dsp:nvSpPr>
        <dsp:cNvPr id="0" name=""/>
        <dsp:cNvSpPr/>
      </dsp:nvSpPr>
      <dsp:spPr>
        <a:xfrm>
          <a:off x="0" y="441730"/>
          <a:ext cx="6188689" cy="1573424"/>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80311" tIns="562356" rIns="480311"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Commonly used passwords</a:t>
          </a:r>
        </a:p>
        <a:p>
          <a:pPr marL="228600" lvl="1" indent="-228600" algn="l" defTabSz="1200150">
            <a:lnSpc>
              <a:spcPct val="90000"/>
            </a:lnSpc>
            <a:spcBef>
              <a:spcPct val="0"/>
            </a:spcBef>
            <a:spcAft>
              <a:spcPct val="15000"/>
            </a:spcAft>
            <a:buChar char="•"/>
          </a:pPr>
          <a:r>
            <a:rPr lang="en-US" sz="2700" kern="1200"/>
            <a:t>Full words or sentences</a:t>
          </a:r>
        </a:p>
      </dsp:txBody>
      <dsp:txXfrm>
        <a:off x="0" y="441730"/>
        <a:ext cx="6188689" cy="1573424"/>
      </dsp:txXfrm>
    </dsp:sp>
    <dsp:sp modelId="{B5D3F753-493B-4E1A-8ED6-930E065BC087}">
      <dsp:nvSpPr>
        <dsp:cNvPr id="0" name=""/>
        <dsp:cNvSpPr/>
      </dsp:nvSpPr>
      <dsp:spPr>
        <a:xfrm>
          <a:off x="309434" y="43210"/>
          <a:ext cx="4332082" cy="79704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742" tIns="0" rIns="163742" bIns="0" numCol="1" spcCol="1270" anchor="ctr" anchorCtr="0">
          <a:noAutofit/>
        </a:bodyPr>
        <a:lstStyle/>
        <a:p>
          <a:pPr marL="0" lvl="0" indent="0" algn="l" defTabSz="1200150">
            <a:lnSpc>
              <a:spcPct val="90000"/>
            </a:lnSpc>
            <a:spcBef>
              <a:spcPct val="0"/>
            </a:spcBef>
            <a:spcAft>
              <a:spcPct val="35000"/>
            </a:spcAft>
            <a:buNone/>
          </a:pPr>
          <a:r>
            <a:rPr lang="en-US" sz="2700" kern="1200"/>
            <a:t>Avoid:</a:t>
          </a:r>
        </a:p>
      </dsp:txBody>
      <dsp:txXfrm>
        <a:off x="348342" y="82118"/>
        <a:ext cx="4254266" cy="719224"/>
      </dsp:txXfrm>
    </dsp:sp>
    <dsp:sp modelId="{A015C3AD-3445-48F0-A36D-4E1FE6C9E25E}">
      <dsp:nvSpPr>
        <dsp:cNvPr id="0" name=""/>
        <dsp:cNvSpPr/>
      </dsp:nvSpPr>
      <dsp:spPr>
        <a:xfrm>
          <a:off x="0" y="2559475"/>
          <a:ext cx="6188689" cy="2806650"/>
        </a:xfrm>
        <a:prstGeom prst="rect">
          <a:avLst/>
        </a:prstGeom>
        <a:solidFill>
          <a:schemeClr val="lt1">
            <a:alpha val="90000"/>
            <a:hueOff val="0"/>
            <a:satOff val="0"/>
            <a:lumOff val="0"/>
            <a:alphaOff val="0"/>
          </a:schemeClr>
        </a:solidFill>
        <a:ln w="6350" cap="flat" cmpd="sng" algn="ctr">
          <a:solidFill>
            <a:schemeClr val="accent5">
              <a:hueOff val="1525334"/>
              <a:satOff val="418"/>
              <a:lumOff val="-705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80311" tIns="562356" rIns="480311"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Breaking up words with numbers or symbols </a:t>
          </a:r>
        </a:p>
        <a:p>
          <a:pPr marL="228600" lvl="1" indent="-228600" algn="l" defTabSz="1200150">
            <a:lnSpc>
              <a:spcPct val="90000"/>
            </a:lnSpc>
            <a:spcBef>
              <a:spcPct val="0"/>
            </a:spcBef>
            <a:spcAft>
              <a:spcPct val="15000"/>
            </a:spcAft>
            <a:buChar char="•"/>
          </a:pPr>
          <a:r>
            <a:rPr lang="en-US" sz="2700" kern="1200"/>
            <a:t>Remove vowels</a:t>
          </a:r>
        </a:p>
        <a:p>
          <a:pPr marL="228600" lvl="1" indent="-228600" algn="l" defTabSz="1200150">
            <a:lnSpc>
              <a:spcPct val="90000"/>
            </a:lnSpc>
            <a:spcBef>
              <a:spcPct val="0"/>
            </a:spcBef>
            <a:spcAft>
              <a:spcPct val="15000"/>
            </a:spcAft>
            <a:buChar char="•"/>
          </a:pPr>
          <a:r>
            <a:rPr lang="en-US" sz="2700" kern="1200"/>
            <a:t>Replacing letters with symbols or numbers</a:t>
          </a:r>
        </a:p>
      </dsp:txBody>
      <dsp:txXfrm>
        <a:off x="0" y="2559475"/>
        <a:ext cx="6188689" cy="2806650"/>
      </dsp:txXfrm>
    </dsp:sp>
    <dsp:sp modelId="{B874D490-2CA8-465B-BD38-A828A0857F13}">
      <dsp:nvSpPr>
        <dsp:cNvPr id="0" name=""/>
        <dsp:cNvSpPr/>
      </dsp:nvSpPr>
      <dsp:spPr>
        <a:xfrm>
          <a:off x="309434" y="2160955"/>
          <a:ext cx="4332082" cy="797040"/>
        </a:xfrm>
        <a:prstGeom prst="roundRect">
          <a:avLst/>
        </a:prstGeom>
        <a:gradFill rotWithShape="0">
          <a:gsLst>
            <a:gs pos="0">
              <a:schemeClr val="accent5">
                <a:hueOff val="1525334"/>
                <a:satOff val="418"/>
                <a:lumOff val="-7058"/>
                <a:alphaOff val="0"/>
                <a:lumMod val="110000"/>
                <a:satMod val="105000"/>
                <a:tint val="67000"/>
              </a:schemeClr>
            </a:gs>
            <a:gs pos="50000">
              <a:schemeClr val="accent5">
                <a:hueOff val="1525334"/>
                <a:satOff val="418"/>
                <a:lumOff val="-7058"/>
                <a:alphaOff val="0"/>
                <a:lumMod val="105000"/>
                <a:satMod val="103000"/>
                <a:tint val="73000"/>
              </a:schemeClr>
            </a:gs>
            <a:gs pos="100000">
              <a:schemeClr val="accent5">
                <a:hueOff val="1525334"/>
                <a:satOff val="418"/>
                <a:lumOff val="-70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742" tIns="0" rIns="163742" bIns="0" numCol="1" spcCol="1270" anchor="ctr" anchorCtr="0">
          <a:noAutofit/>
        </a:bodyPr>
        <a:lstStyle/>
        <a:p>
          <a:pPr marL="0" lvl="0" indent="0" algn="l" defTabSz="1200150">
            <a:lnSpc>
              <a:spcPct val="90000"/>
            </a:lnSpc>
            <a:spcBef>
              <a:spcPct val="0"/>
            </a:spcBef>
            <a:spcAft>
              <a:spcPct val="35000"/>
            </a:spcAft>
            <a:buNone/>
          </a:pPr>
          <a:r>
            <a:rPr lang="en-US" sz="2700" kern="1200"/>
            <a:t>Be safe by:</a:t>
          </a:r>
        </a:p>
      </dsp:txBody>
      <dsp:txXfrm>
        <a:off x="348342" y="2199863"/>
        <a:ext cx="4254266"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E6478-42FD-49ED-8BD9-3623FF4F96F7}">
      <dsp:nvSpPr>
        <dsp:cNvPr id="0" name=""/>
        <dsp:cNvSpPr/>
      </dsp:nvSpPr>
      <dsp:spPr>
        <a:xfrm>
          <a:off x="0" y="40247"/>
          <a:ext cx="10728325" cy="1350655"/>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baseline="0"/>
            <a:t>Never reuse your passwords.</a:t>
          </a:r>
          <a:endParaRPr lang="en-US" sz="3400" kern="1200"/>
        </a:p>
      </dsp:txBody>
      <dsp:txXfrm>
        <a:off x="65934" y="106181"/>
        <a:ext cx="10596457" cy="1218787"/>
      </dsp:txXfrm>
    </dsp:sp>
    <dsp:sp modelId="{925B149B-3F6C-4B12-BB50-71684676158C}">
      <dsp:nvSpPr>
        <dsp:cNvPr id="0" name=""/>
        <dsp:cNvSpPr/>
      </dsp:nvSpPr>
      <dsp:spPr>
        <a:xfrm>
          <a:off x="0" y="1488822"/>
          <a:ext cx="10728325" cy="1350655"/>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baseline="0"/>
            <a:t>Avoid creating passwords that are similar to your other account's passwords.</a:t>
          </a:r>
          <a:endParaRPr lang="en-US" sz="3400" kern="1200"/>
        </a:p>
      </dsp:txBody>
      <dsp:txXfrm>
        <a:off x="65934" y="1554756"/>
        <a:ext cx="10596457" cy="12187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AADE5-6AE5-402D-83BA-2EA8FCB95FC1}">
      <dsp:nvSpPr>
        <dsp:cNvPr id="0" name=""/>
        <dsp:cNvSpPr/>
      </dsp:nvSpPr>
      <dsp:spPr>
        <a:xfrm>
          <a:off x="52" y="27715"/>
          <a:ext cx="5013187" cy="633600"/>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A Bad password:</a:t>
          </a:r>
        </a:p>
      </dsp:txBody>
      <dsp:txXfrm>
        <a:off x="52" y="27715"/>
        <a:ext cx="5013187" cy="633600"/>
      </dsp:txXfrm>
    </dsp:sp>
    <dsp:sp modelId="{36ED4C50-BCB5-4609-A1C0-BA6C13519B6C}">
      <dsp:nvSpPr>
        <dsp:cNvPr id="0" name=""/>
        <dsp:cNvSpPr/>
      </dsp:nvSpPr>
      <dsp:spPr>
        <a:xfrm>
          <a:off x="52" y="661315"/>
          <a:ext cx="5013187" cy="289872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Contains personal information (pet names or birthdays)</a:t>
          </a:r>
        </a:p>
        <a:p>
          <a:pPr marL="228600" lvl="1" indent="-228600" algn="l" defTabSz="977900">
            <a:lnSpc>
              <a:spcPct val="90000"/>
            </a:lnSpc>
            <a:spcBef>
              <a:spcPct val="0"/>
            </a:spcBef>
            <a:spcAft>
              <a:spcPct val="15000"/>
            </a:spcAft>
            <a:buChar char="•"/>
          </a:pPr>
          <a:r>
            <a:rPr lang="en-US" sz="2200" kern="1200"/>
            <a:t>Has repeating letters, numbers or symbols</a:t>
          </a:r>
        </a:p>
        <a:p>
          <a:pPr marL="228600" lvl="1" indent="-228600" algn="l" defTabSz="977900">
            <a:lnSpc>
              <a:spcPct val="90000"/>
            </a:lnSpc>
            <a:spcBef>
              <a:spcPct val="0"/>
            </a:spcBef>
            <a:spcAft>
              <a:spcPct val="15000"/>
            </a:spcAft>
            <a:buChar char="•"/>
          </a:pPr>
          <a:r>
            <a:rPr lang="en-US" sz="2200" kern="1200"/>
            <a:t>Is similar or the same as a password from another account</a:t>
          </a:r>
        </a:p>
        <a:p>
          <a:pPr marL="228600" lvl="1" indent="-228600" algn="l" defTabSz="977900">
            <a:lnSpc>
              <a:spcPct val="90000"/>
            </a:lnSpc>
            <a:spcBef>
              <a:spcPct val="0"/>
            </a:spcBef>
            <a:spcAft>
              <a:spcPct val="15000"/>
            </a:spcAft>
            <a:buChar char="•"/>
          </a:pPr>
          <a:r>
            <a:rPr lang="en-US" sz="2200" kern="1200"/>
            <a:t>Has unbroken full words or sentences</a:t>
          </a:r>
        </a:p>
      </dsp:txBody>
      <dsp:txXfrm>
        <a:off x="52" y="661315"/>
        <a:ext cx="5013187" cy="2898720"/>
      </dsp:txXfrm>
    </dsp:sp>
    <dsp:sp modelId="{6F747301-6065-430D-B567-E0EB65494F2F}">
      <dsp:nvSpPr>
        <dsp:cNvPr id="0" name=""/>
        <dsp:cNvSpPr/>
      </dsp:nvSpPr>
      <dsp:spPr>
        <a:xfrm>
          <a:off x="5715085" y="27715"/>
          <a:ext cx="5013187" cy="633600"/>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A Good password:</a:t>
          </a:r>
        </a:p>
      </dsp:txBody>
      <dsp:txXfrm>
        <a:off x="5715085" y="27715"/>
        <a:ext cx="5013187" cy="633600"/>
      </dsp:txXfrm>
    </dsp:sp>
    <dsp:sp modelId="{6720B9C0-7BF5-492D-B713-577E354C8E83}">
      <dsp:nvSpPr>
        <dsp:cNvPr id="0" name=""/>
        <dsp:cNvSpPr/>
      </dsp:nvSpPr>
      <dsp:spPr>
        <a:xfrm>
          <a:off x="5715085" y="661315"/>
          <a:ext cx="5013187" cy="289872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Has a good variety of letters, numbers and symbols</a:t>
          </a:r>
        </a:p>
        <a:p>
          <a:pPr marL="228600" lvl="1" indent="-228600" algn="l" defTabSz="977900">
            <a:lnSpc>
              <a:spcPct val="90000"/>
            </a:lnSpc>
            <a:spcBef>
              <a:spcPct val="0"/>
            </a:spcBef>
            <a:spcAft>
              <a:spcPct val="15000"/>
            </a:spcAft>
            <a:buChar char="•"/>
          </a:pPr>
          <a:r>
            <a:rPr lang="en-US" sz="2200" kern="1200"/>
            <a:t>Breaks up words with letters or symbols</a:t>
          </a:r>
        </a:p>
        <a:p>
          <a:pPr marL="228600" lvl="1" indent="-228600" algn="l" defTabSz="977900">
            <a:lnSpc>
              <a:spcPct val="90000"/>
            </a:lnSpc>
            <a:spcBef>
              <a:spcPct val="0"/>
            </a:spcBef>
            <a:spcAft>
              <a:spcPct val="15000"/>
            </a:spcAft>
            <a:buChar char="•"/>
          </a:pPr>
          <a:r>
            <a:rPr lang="en-US" sz="2200" kern="1200"/>
            <a:t>Is always 8 characters or longer</a:t>
          </a:r>
        </a:p>
        <a:p>
          <a:pPr marL="228600" lvl="1" indent="-228600" algn="l" defTabSz="977900">
            <a:lnSpc>
              <a:spcPct val="90000"/>
            </a:lnSpc>
            <a:spcBef>
              <a:spcPct val="0"/>
            </a:spcBef>
            <a:spcAft>
              <a:spcPct val="15000"/>
            </a:spcAft>
            <a:buChar char="•"/>
          </a:pPr>
          <a:r>
            <a:rPr lang="en-US" sz="2200" kern="1200"/>
            <a:t>Is Unique</a:t>
          </a:r>
        </a:p>
      </dsp:txBody>
      <dsp:txXfrm>
        <a:off x="5715085" y="661315"/>
        <a:ext cx="5013187" cy="28987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475C4-F637-475B-9079-DA3141F9CBB9}">
      <dsp:nvSpPr>
        <dsp:cNvPr id="0" name=""/>
        <dsp:cNvSpPr/>
      </dsp:nvSpPr>
      <dsp:spPr>
        <a:xfrm>
          <a:off x="0" y="660"/>
          <a:ext cx="6188689" cy="15451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155B5-5053-4BAF-B406-501AE7B4F4E9}">
      <dsp:nvSpPr>
        <dsp:cNvPr id="0" name=""/>
        <dsp:cNvSpPr/>
      </dsp:nvSpPr>
      <dsp:spPr>
        <a:xfrm>
          <a:off x="467407" y="348318"/>
          <a:ext cx="849830" cy="849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74D00A-1303-44E3-A3B6-F40E7BBA9854}">
      <dsp:nvSpPr>
        <dsp:cNvPr id="0" name=""/>
        <dsp:cNvSpPr/>
      </dsp:nvSpPr>
      <dsp:spPr>
        <a:xfrm>
          <a:off x="1784645" y="660"/>
          <a:ext cx="4404043" cy="1545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28" tIns="163528" rIns="163528" bIns="163528" numCol="1" spcCol="1270" anchor="ctr" anchorCtr="0">
          <a:noAutofit/>
        </a:bodyPr>
        <a:lstStyle/>
        <a:p>
          <a:pPr marL="0" lvl="0" indent="0" algn="l" defTabSz="1111250">
            <a:lnSpc>
              <a:spcPct val="90000"/>
            </a:lnSpc>
            <a:spcBef>
              <a:spcPct val="0"/>
            </a:spcBef>
            <a:spcAft>
              <a:spcPct val="35000"/>
            </a:spcAft>
            <a:buNone/>
          </a:pPr>
          <a:r>
            <a:rPr lang="en-US" sz="2500" kern="1200"/>
            <a:t>Create a story for your password</a:t>
          </a:r>
        </a:p>
      </dsp:txBody>
      <dsp:txXfrm>
        <a:off x="1784645" y="660"/>
        <a:ext cx="4404043" cy="1545147"/>
      </dsp:txXfrm>
    </dsp:sp>
    <dsp:sp modelId="{2690FD66-DF9F-4CA5-A3D1-D2A3EFFA6074}">
      <dsp:nvSpPr>
        <dsp:cNvPr id="0" name=""/>
        <dsp:cNvSpPr/>
      </dsp:nvSpPr>
      <dsp:spPr>
        <a:xfrm>
          <a:off x="0" y="1932094"/>
          <a:ext cx="6188689" cy="15451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02EEF-B52C-41E1-9E0C-06CAA1493234}">
      <dsp:nvSpPr>
        <dsp:cNvPr id="0" name=""/>
        <dsp:cNvSpPr/>
      </dsp:nvSpPr>
      <dsp:spPr>
        <a:xfrm>
          <a:off x="467407" y="2279752"/>
          <a:ext cx="849830" cy="849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E3FFA1-5751-4562-AE0A-D1D865AD4042}">
      <dsp:nvSpPr>
        <dsp:cNvPr id="0" name=""/>
        <dsp:cNvSpPr/>
      </dsp:nvSpPr>
      <dsp:spPr>
        <a:xfrm>
          <a:off x="1784645" y="1932094"/>
          <a:ext cx="4404043" cy="1545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28" tIns="163528" rIns="163528" bIns="163528" numCol="1" spcCol="1270" anchor="ctr" anchorCtr="0">
          <a:noAutofit/>
        </a:bodyPr>
        <a:lstStyle/>
        <a:p>
          <a:pPr marL="0" lvl="0" indent="0" algn="l" defTabSz="1111250">
            <a:lnSpc>
              <a:spcPct val="90000"/>
            </a:lnSpc>
            <a:spcBef>
              <a:spcPct val="0"/>
            </a:spcBef>
            <a:spcAft>
              <a:spcPct val="35000"/>
            </a:spcAft>
            <a:buNone/>
          </a:pPr>
          <a:r>
            <a:rPr lang="en-US" sz="2500" kern="1200"/>
            <a:t>Relate passwords to the website or service</a:t>
          </a:r>
        </a:p>
      </dsp:txBody>
      <dsp:txXfrm>
        <a:off x="1784645" y="1932094"/>
        <a:ext cx="4404043" cy="1545147"/>
      </dsp:txXfrm>
    </dsp:sp>
    <dsp:sp modelId="{605E75FD-F642-4C8D-AE72-1D386103D309}">
      <dsp:nvSpPr>
        <dsp:cNvPr id="0" name=""/>
        <dsp:cNvSpPr/>
      </dsp:nvSpPr>
      <dsp:spPr>
        <a:xfrm>
          <a:off x="0" y="3863528"/>
          <a:ext cx="6188689" cy="15451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D19149-A917-47F3-A529-05B6682593F3}">
      <dsp:nvSpPr>
        <dsp:cNvPr id="0" name=""/>
        <dsp:cNvSpPr/>
      </dsp:nvSpPr>
      <dsp:spPr>
        <a:xfrm>
          <a:off x="467407" y="4211186"/>
          <a:ext cx="849830" cy="849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E4E16F-8AAC-45BF-AD37-2A7573EC00A6}">
      <dsp:nvSpPr>
        <dsp:cNvPr id="0" name=""/>
        <dsp:cNvSpPr/>
      </dsp:nvSpPr>
      <dsp:spPr>
        <a:xfrm>
          <a:off x="1784645" y="3863528"/>
          <a:ext cx="4404043" cy="1545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28" tIns="163528" rIns="163528" bIns="163528" numCol="1" spcCol="1270" anchor="ctr" anchorCtr="0">
          <a:noAutofit/>
        </a:bodyPr>
        <a:lstStyle/>
        <a:p>
          <a:pPr marL="0" lvl="0" indent="0" algn="l" defTabSz="1111250" rtl="0">
            <a:lnSpc>
              <a:spcPct val="90000"/>
            </a:lnSpc>
            <a:spcBef>
              <a:spcPct val="0"/>
            </a:spcBef>
            <a:spcAft>
              <a:spcPct val="35000"/>
            </a:spcAft>
            <a:buNone/>
          </a:pPr>
          <a:r>
            <a:rPr lang="en-US" sz="2500" kern="1200">
              <a:latin typeface="Rockwell Nova Light"/>
            </a:rPr>
            <a:t>Transform a</a:t>
          </a:r>
          <a:r>
            <a:rPr lang="en-US" sz="2500" kern="1200"/>
            <a:t> phrase or quote</a:t>
          </a:r>
          <a:r>
            <a:rPr lang="en-US" sz="2500" kern="1200">
              <a:latin typeface="Rockwell Nova Light"/>
            </a:rPr>
            <a:t> </a:t>
          </a:r>
          <a:endParaRPr lang="en-US" sz="2500" kern="1200"/>
        </a:p>
      </dsp:txBody>
      <dsp:txXfrm>
        <a:off x="1784645" y="3863528"/>
        <a:ext cx="4404043" cy="15451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2B2AD-41B0-45C2-B3D6-B57068B815AC}">
      <dsp:nvSpPr>
        <dsp:cNvPr id="0" name=""/>
        <dsp:cNvSpPr/>
      </dsp:nvSpPr>
      <dsp:spPr>
        <a:xfrm>
          <a:off x="0" y="71954"/>
          <a:ext cx="6188689" cy="1695622"/>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We learned about three different password attacks.</a:t>
          </a:r>
        </a:p>
      </dsp:txBody>
      <dsp:txXfrm>
        <a:off x="82773" y="154727"/>
        <a:ext cx="6023143" cy="1530076"/>
      </dsp:txXfrm>
    </dsp:sp>
    <dsp:sp modelId="{4C5B105B-CBF5-4397-869D-1113084F911B}">
      <dsp:nvSpPr>
        <dsp:cNvPr id="0" name=""/>
        <dsp:cNvSpPr/>
      </dsp:nvSpPr>
      <dsp:spPr>
        <a:xfrm>
          <a:off x="0" y="1856856"/>
          <a:ext cx="6188689" cy="1695622"/>
        </a:xfrm>
        <a:prstGeom prst="roundRect">
          <a:avLst/>
        </a:prstGeom>
        <a:gradFill rotWithShape="0">
          <a:gsLst>
            <a:gs pos="0">
              <a:schemeClr val="accent2">
                <a:hueOff val="747453"/>
                <a:satOff val="-209"/>
                <a:lumOff val="3529"/>
                <a:alphaOff val="0"/>
                <a:lumMod val="110000"/>
                <a:satMod val="105000"/>
                <a:tint val="67000"/>
              </a:schemeClr>
            </a:gs>
            <a:gs pos="50000">
              <a:schemeClr val="accent2">
                <a:hueOff val="747453"/>
                <a:satOff val="-209"/>
                <a:lumOff val="3529"/>
                <a:alphaOff val="0"/>
                <a:lumMod val="105000"/>
                <a:satMod val="103000"/>
                <a:tint val="73000"/>
              </a:schemeClr>
            </a:gs>
            <a:gs pos="100000">
              <a:schemeClr val="accent2">
                <a:hueOff val="747453"/>
                <a:satOff val="-209"/>
                <a:lumOff val="352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We learned how to create strong passwords that can defeat these attacks.</a:t>
          </a:r>
        </a:p>
      </dsp:txBody>
      <dsp:txXfrm>
        <a:off x="82773" y="1939629"/>
        <a:ext cx="6023143" cy="1530076"/>
      </dsp:txXfrm>
    </dsp:sp>
    <dsp:sp modelId="{EC3A7F5F-3DB1-4316-A301-E348AA43D341}">
      <dsp:nvSpPr>
        <dsp:cNvPr id="0" name=""/>
        <dsp:cNvSpPr/>
      </dsp:nvSpPr>
      <dsp:spPr>
        <a:xfrm>
          <a:off x="0" y="3641759"/>
          <a:ext cx="6188689" cy="1695622"/>
        </a:xfrm>
        <a:prstGeom prst="roundRect">
          <a:avLst/>
        </a:prstGeom>
        <a:gradFill rotWithShape="0">
          <a:gsLst>
            <a:gs pos="0">
              <a:schemeClr val="accent2">
                <a:hueOff val="1494907"/>
                <a:satOff val="-418"/>
                <a:lumOff val="7058"/>
                <a:alphaOff val="0"/>
                <a:lumMod val="110000"/>
                <a:satMod val="105000"/>
                <a:tint val="67000"/>
              </a:schemeClr>
            </a:gs>
            <a:gs pos="50000">
              <a:schemeClr val="accent2">
                <a:hueOff val="1494907"/>
                <a:satOff val="-418"/>
                <a:lumOff val="7058"/>
                <a:alphaOff val="0"/>
                <a:lumMod val="105000"/>
                <a:satMod val="103000"/>
                <a:tint val="73000"/>
              </a:schemeClr>
            </a:gs>
            <a:gs pos="100000">
              <a:schemeClr val="accent2">
                <a:hueOff val="1494907"/>
                <a:satOff val="-418"/>
                <a:lumOff val="70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We practiced creating strong passwords that are memorable.</a:t>
          </a:r>
        </a:p>
      </dsp:txBody>
      <dsp:txXfrm>
        <a:off x="82773" y="3724532"/>
        <a:ext cx="6023143" cy="1530076"/>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CB78E-D13E-4FC9-814F-80A9B53D03D0}" type="datetimeFigureOut">
              <a:rPr lang="en-US"/>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E3F1DF-2D4D-4120-B1DA-C42C0E859813}" type="slidenum">
              <a:rPr lang="en-US"/>
              <a:t>‹#›</a:t>
            </a:fld>
            <a:endParaRPr lang="en-US"/>
          </a:p>
        </p:txBody>
      </p:sp>
    </p:spTree>
    <p:extLst>
      <p:ext uri="{BB962C8B-B14F-4D97-AF65-F5344CB8AC3E}">
        <p14:creationId xmlns:p14="http://schemas.microsoft.com/office/powerpoint/2010/main" val="808047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 Authentication Title Slide </a:t>
            </a:r>
          </a:p>
          <a:p>
            <a:r>
              <a:rPr lang="en-US" b="1" dirty="0"/>
              <a:t>Say</a:t>
            </a:r>
            <a:r>
              <a:rPr lang="en-US" dirty="0"/>
              <a:t>: “Today we are going to go over authentication specifically how it relates to password safety”</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1</a:t>
            </a:fld>
            <a:endParaRPr lang="en-US"/>
          </a:p>
        </p:txBody>
      </p:sp>
    </p:spTree>
    <p:extLst>
      <p:ext uri="{BB962C8B-B14F-4D97-AF65-F5344CB8AC3E}">
        <p14:creationId xmlns:p14="http://schemas.microsoft.com/office/powerpoint/2010/main" val="2194649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10 - Class Discussion</a:t>
            </a:r>
          </a:p>
          <a:p>
            <a:r>
              <a:rPr lang="en-US" b="1" dirty="0"/>
              <a:t>Say</a:t>
            </a:r>
            <a:r>
              <a:rPr lang="en-US" dirty="0"/>
              <a:t>:  “Can I have a couple of volunteers to share why they think passwords are so important to us?”</a:t>
            </a:r>
            <a:endParaRPr lang="en-US" dirty="0">
              <a:cs typeface="Calibri"/>
            </a:endParaRPr>
          </a:p>
          <a:p>
            <a:r>
              <a:rPr lang="en-US" dirty="0"/>
              <a:t>Make sure as a teacher you discuss what can happen if an attacker gets into their account. Examples are stolen information like name, birthday, credit card numbers, addresses, etc.</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10</a:t>
            </a:fld>
            <a:endParaRPr lang="en-US"/>
          </a:p>
        </p:txBody>
      </p:sp>
    </p:spTree>
    <p:extLst>
      <p:ext uri="{BB962C8B-B14F-4D97-AF65-F5344CB8AC3E}">
        <p14:creationId xmlns:p14="http://schemas.microsoft.com/office/powerpoint/2010/main" val="794654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11: Learning Objectives</a:t>
            </a:r>
          </a:p>
          <a:p>
            <a:r>
              <a:rPr lang="en-US" b="1" dirty="0"/>
              <a:t>Say</a:t>
            </a:r>
            <a:r>
              <a:rPr lang="en-US" dirty="0"/>
              <a:t>: “Today we are going to go over three main objectives. First, we will go over three different types of password attacks. Next, we will discuss how to make strong passwords to defeat these attacks. Finally, we will practice creating strong passwords that are memorable”</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11</a:t>
            </a:fld>
            <a:endParaRPr lang="en-US"/>
          </a:p>
        </p:txBody>
      </p:sp>
    </p:spTree>
    <p:extLst>
      <p:ext uri="{BB962C8B-B14F-4D97-AF65-F5344CB8AC3E}">
        <p14:creationId xmlns:p14="http://schemas.microsoft.com/office/powerpoint/2010/main" val="215668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12: What is a Password?</a:t>
            </a:r>
          </a:p>
          <a:p>
            <a:r>
              <a:rPr lang="en-US" b="1" dirty="0"/>
              <a:t>Say</a:t>
            </a:r>
            <a:r>
              <a:rPr lang="en-US" dirty="0"/>
              <a:t>: “The dictionary definition for a password is ‘A secret word or phrase that is used to restrict access to something, usually an online account.’  </a:t>
            </a:r>
            <a:endParaRPr lang="en-US" dirty="0">
              <a:cs typeface="Calibri"/>
            </a:endParaRPr>
          </a:p>
          <a:p>
            <a:r>
              <a:rPr lang="en-US" b="1" dirty="0"/>
              <a:t>Say</a:t>
            </a:r>
            <a:r>
              <a:rPr lang="en-US" dirty="0"/>
              <a:t>: All of you have a password for your school email account and potentially for any social media or other websites that you have to log into”</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12</a:t>
            </a:fld>
            <a:endParaRPr lang="en-US"/>
          </a:p>
        </p:txBody>
      </p:sp>
    </p:spTree>
    <p:extLst>
      <p:ext uri="{BB962C8B-B14F-4D97-AF65-F5344CB8AC3E}">
        <p14:creationId xmlns:p14="http://schemas.microsoft.com/office/powerpoint/2010/main" val="422306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13: Three Deadly Password Attacks</a:t>
            </a:r>
          </a:p>
          <a:p>
            <a:r>
              <a:rPr lang="en-US" b="1" dirty="0"/>
              <a:t>Say</a:t>
            </a:r>
            <a:r>
              <a:rPr lang="en-US" dirty="0"/>
              <a:t>: “There are three password attacks that we have to be aware of when we are creating our passwords”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13</a:t>
            </a:fld>
            <a:endParaRPr lang="en-US"/>
          </a:p>
        </p:txBody>
      </p:sp>
    </p:spTree>
    <p:extLst>
      <p:ext uri="{BB962C8B-B14F-4D97-AF65-F5344CB8AC3E}">
        <p14:creationId xmlns:p14="http://schemas.microsoft.com/office/powerpoint/2010/main" val="940890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14: Passwords are compromised by:</a:t>
            </a:r>
          </a:p>
          <a:p>
            <a:r>
              <a:rPr lang="en-US" b="1" dirty="0"/>
              <a:t>Say</a:t>
            </a:r>
            <a:r>
              <a:rPr lang="en-US" dirty="0"/>
              <a:t>: “These three attacks are Brute Force, Dictionary, and Password Reuse”</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14</a:t>
            </a:fld>
            <a:endParaRPr lang="en-US"/>
          </a:p>
        </p:txBody>
      </p:sp>
    </p:spTree>
    <p:extLst>
      <p:ext uri="{BB962C8B-B14F-4D97-AF65-F5344CB8AC3E}">
        <p14:creationId xmlns:p14="http://schemas.microsoft.com/office/powerpoint/2010/main" val="974268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15: Let’s break it down: Brute Force attacks </a:t>
            </a:r>
          </a:p>
          <a:p>
            <a:r>
              <a:rPr lang="en-US" b="1" dirty="0"/>
              <a:t>Say</a:t>
            </a:r>
            <a:r>
              <a:rPr lang="en-US" dirty="0"/>
              <a:t>: “First we are going to look at what a brute force attack is, we’ll break it down into pieces.”</a:t>
            </a:r>
          </a:p>
        </p:txBody>
      </p:sp>
      <p:sp>
        <p:nvSpPr>
          <p:cNvPr id="4" name="Slide Number Placeholder 3"/>
          <p:cNvSpPr>
            <a:spLocks noGrp="1"/>
          </p:cNvSpPr>
          <p:nvPr>
            <p:ph type="sldNum" sz="quarter" idx="5"/>
          </p:nvPr>
        </p:nvSpPr>
        <p:spPr/>
        <p:txBody>
          <a:bodyPr/>
          <a:lstStyle/>
          <a:p>
            <a:fld id="{46E3F1DF-2D4D-4120-B1DA-C42C0E859813}" type="slidenum">
              <a:rPr lang="en-US"/>
              <a:t>15</a:t>
            </a:fld>
            <a:endParaRPr lang="en-US"/>
          </a:p>
        </p:txBody>
      </p:sp>
    </p:spTree>
    <p:extLst>
      <p:ext uri="{BB962C8B-B14F-4D97-AF65-F5344CB8AC3E}">
        <p14:creationId xmlns:p14="http://schemas.microsoft.com/office/powerpoint/2010/main" val="3620224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16: What does brute mean?</a:t>
            </a:r>
          </a:p>
          <a:p>
            <a:r>
              <a:rPr lang="en-US" b="1" dirty="0"/>
              <a:t>Ask</a:t>
            </a:r>
            <a:r>
              <a:rPr lang="en-US" dirty="0"/>
              <a:t>: “Can anyone tell me what brute means?” Pause for student answers. Click Slide</a:t>
            </a:r>
            <a:endParaRPr lang="en-US" dirty="0">
              <a:cs typeface="Calibri"/>
            </a:endParaRPr>
          </a:p>
          <a:p>
            <a:r>
              <a:rPr lang="en-US" b="1" dirty="0"/>
              <a:t>Say</a:t>
            </a:r>
            <a:r>
              <a:rPr lang="en-US" dirty="0"/>
              <a:t>: “It means something that does not have any reasoning or intelligence”</a:t>
            </a:r>
            <a:endParaRPr lang="en-US" dirty="0">
              <a:cs typeface="Calibri"/>
            </a:endParaRPr>
          </a:p>
        </p:txBody>
      </p:sp>
      <p:sp>
        <p:nvSpPr>
          <p:cNvPr id="4" name="Slide Number Placeholder 3"/>
          <p:cNvSpPr>
            <a:spLocks noGrp="1"/>
          </p:cNvSpPr>
          <p:nvPr>
            <p:ph type="sldNum" sz="quarter" idx="5"/>
          </p:nvPr>
        </p:nvSpPr>
        <p:spPr/>
        <p:txBody>
          <a:bodyPr/>
          <a:lstStyle/>
          <a:p>
            <a:fld id="{46E3F1DF-2D4D-4120-B1DA-C42C0E859813}" type="slidenum">
              <a:rPr lang="en-US"/>
              <a:t>16</a:t>
            </a:fld>
            <a:endParaRPr lang="en-US"/>
          </a:p>
        </p:txBody>
      </p:sp>
    </p:spTree>
    <p:extLst>
      <p:ext uri="{BB962C8B-B14F-4D97-AF65-F5344CB8AC3E}">
        <p14:creationId xmlns:p14="http://schemas.microsoft.com/office/powerpoint/2010/main" val="433677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17: What is Force?</a:t>
            </a:r>
          </a:p>
          <a:p>
            <a:r>
              <a:rPr lang="en-US" b="1" dirty="0"/>
              <a:t>Ask</a:t>
            </a:r>
            <a:r>
              <a:rPr lang="en-US" dirty="0"/>
              <a:t>: “Now can anyone tell me what force means (and I don’t mean in relation to Star Wars)?” Pause for student responses.  (Click Slide)  </a:t>
            </a:r>
          </a:p>
          <a:p>
            <a:r>
              <a:rPr lang="en-US" b="1" dirty="0"/>
              <a:t>Say</a:t>
            </a:r>
            <a:r>
              <a:rPr lang="en-US" dirty="0"/>
              <a:t>: “That’s right it is to make your with through or into something using physical strength”</a:t>
            </a:r>
            <a:endParaRPr lang="en-US" dirty="0">
              <a:cs typeface="Calibri"/>
            </a:endParaRPr>
          </a:p>
        </p:txBody>
      </p:sp>
      <p:sp>
        <p:nvSpPr>
          <p:cNvPr id="4" name="Slide Number Placeholder 3"/>
          <p:cNvSpPr>
            <a:spLocks noGrp="1"/>
          </p:cNvSpPr>
          <p:nvPr>
            <p:ph type="sldNum" sz="quarter" idx="5"/>
          </p:nvPr>
        </p:nvSpPr>
        <p:spPr/>
        <p:txBody>
          <a:bodyPr/>
          <a:lstStyle/>
          <a:p>
            <a:fld id="{46E3F1DF-2D4D-4120-B1DA-C42C0E859813}" type="slidenum">
              <a:rPr lang="en-US"/>
              <a:t>17</a:t>
            </a:fld>
            <a:endParaRPr lang="en-US"/>
          </a:p>
        </p:txBody>
      </p:sp>
    </p:spTree>
    <p:extLst>
      <p:ext uri="{BB962C8B-B14F-4D97-AF65-F5344CB8AC3E}">
        <p14:creationId xmlns:p14="http://schemas.microsoft.com/office/powerpoint/2010/main" val="2488732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18: Putting it Back together: Brute Force attack</a:t>
            </a:r>
          </a:p>
          <a:p>
            <a:r>
              <a:rPr lang="en-US" b="1" dirty="0"/>
              <a:t>Say</a:t>
            </a:r>
            <a:r>
              <a:rPr lang="en-US" dirty="0"/>
              <a:t>: “Lets put it all together now” (Click Slide) </a:t>
            </a:r>
            <a:endParaRPr lang="en-US" dirty="0">
              <a:cs typeface="Calibri"/>
            </a:endParaRPr>
          </a:p>
          <a:p>
            <a:r>
              <a:rPr lang="en-US" b="1" dirty="0"/>
              <a:t>Say</a:t>
            </a:r>
            <a:r>
              <a:rPr lang="en-US" dirty="0"/>
              <a:t>: “A Brute Force attack is an attack that relies on the strength of modern computing by trying all of the possible combinations (a-zA-Z0-9 plus symbols) to find the correct password”</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18</a:t>
            </a:fld>
            <a:endParaRPr lang="en-US"/>
          </a:p>
        </p:txBody>
      </p:sp>
    </p:spTree>
    <p:extLst>
      <p:ext uri="{BB962C8B-B14F-4D97-AF65-F5344CB8AC3E}">
        <p14:creationId xmlns:p14="http://schemas.microsoft.com/office/powerpoint/2010/main" val="4191983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19: Defeating Brute Force attacks</a:t>
            </a:r>
          </a:p>
          <a:p>
            <a:r>
              <a:rPr lang="en-US" b="1" dirty="0"/>
              <a:t>Ask</a:t>
            </a:r>
            <a:r>
              <a:rPr lang="en-US" dirty="0"/>
              <a:t>: “So how do we defeat a brute force attack?” </a:t>
            </a:r>
            <a:endParaRPr lang="en-US" dirty="0">
              <a:cs typeface="Calibri"/>
            </a:endParaRPr>
          </a:p>
          <a:p>
            <a:r>
              <a:rPr lang="en-US" b="1" dirty="0"/>
              <a:t>Say</a:t>
            </a:r>
            <a:r>
              <a:rPr lang="en-US" dirty="0"/>
              <a:t>: “There are 4 different characteristics that make our password strong. These are using Upper and lower case letters, using numbers, using symbols, and making your password at least 8 characters long”</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a:t>
            </a:fld>
            <a:endParaRPr lang="en-US"/>
          </a:p>
        </p:txBody>
      </p:sp>
    </p:spTree>
    <p:extLst>
      <p:ext uri="{BB962C8B-B14F-4D97-AF65-F5344CB8AC3E}">
        <p14:creationId xmlns:p14="http://schemas.microsoft.com/office/powerpoint/2010/main" val="243061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 Passwords - Good or Bad?</a:t>
            </a:r>
          </a:p>
          <a:p>
            <a:r>
              <a:rPr lang="en-US" b="1" dirty="0"/>
              <a:t>Say</a:t>
            </a:r>
            <a:r>
              <a:rPr lang="en-US" dirty="0"/>
              <a:t>: “To start off, we are going to do an exercise on whether you think the following passwords are good or bad”</a:t>
            </a:r>
          </a:p>
        </p:txBody>
      </p:sp>
      <p:sp>
        <p:nvSpPr>
          <p:cNvPr id="4" name="Slide Number Placeholder 3"/>
          <p:cNvSpPr>
            <a:spLocks noGrp="1"/>
          </p:cNvSpPr>
          <p:nvPr>
            <p:ph type="sldNum" sz="quarter" idx="5"/>
          </p:nvPr>
        </p:nvSpPr>
        <p:spPr/>
        <p:txBody>
          <a:bodyPr/>
          <a:lstStyle/>
          <a:p>
            <a:fld id="{46E3F1DF-2D4D-4120-B1DA-C42C0E859813}" type="slidenum">
              <a:rPr lang="en-US"/>
              <a:t>2</a:t>
            </a:fld>
            <a:endParaRPr lang="en-US"/>
          </a:p>
        </p:txBody>
      </p:sp>
    </p:spTree>
    <p:extLst>
      <p:ext uri="{BB962C8B-B14F-4D97-AF65-F5344CB8AC3E}">
        <p14:creationId xmlns:p14="http://schemas.microsoft.com/office/powerpoint/2010/main" val="248341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20: Let’s break it down: dictionary attacks. </a:t>
            </a:r>
          </a:p>
          <a:p>
            <a:r>
              <a:rPr lang="en-US" b="1" dirty="0"/>
              <a:t>Say</a:t>
            </a:r>
            <a:r>
              <a:rPr lang="en-US" dirty="0"/>
              <a:t>: “Next we are going to go over a dictionary attack”</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20</a:t>
            </a:fld>
            <a:endParaRPr lang="en-US"/>
          </a:p>
        </p:txBody>
      </p:sp>
    </p:spTree>
    <p:extLst>
      <p:ext uri="{BB962C8B-B14F-4D97-AF65-F5344CB8AC3E}">
        <p14:creationId xmlns:p14="http://schemas.microsoft.com/office/powerpoint/2010/main" val="953102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21: What is a Dictionary?</a:t>
            </a:r>
          </a:p>
          <a:p>
            <a:r>
              <a:rPr lang="en-US" b="1" dirty="0"/>
              <a:t>Ask</a:t>
            </a:r>
            <a:r>
              <a:rPr lang="en-US" dirty="0"/>
              <a:t>: “Now I know you all know what a dictionary is so who can raise their hand and tell me?” (Click Slide)</a:t>
            </a:r>
            <a:endParaRPr lang="en-US" dirty="0">
              <a:cs typeface="Calibri"/>
            </a:endParaRPr>
          </a:p>
          <a:p>
            <a:r>
              <a:rPr lang="en-US" b="1" dirty="0"/>
              <a:t>Say</a:t>
            </a:r>
            <a:r>
              <a:rPr lang="en-US" dirty="0"/>
              <a:t>: “That is right it is a book that has words and their definitions”</a:t>
            </a:r>
            <a:endParaRPr lang="en-US">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21</a:t>
            </a:fld>
            <a:endParaRPr lang="en-US"/>
          </a:p>
        </p:txBody>
      </p:sp>
    </p:spTree>
    <p:extLst>
      <p:ext uri="{BB962C8B-B14F-4D97-AF65-F5344CB8AC3E}">
        <p14:creationId xmlns:p14="http://schemas.microsoft.com/office/powerpoint/2010/main" val="1569796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22: Putting it back together: Dictionary attack</a:t>
            </a:r>
          </a:p>
          <a:p>
            <a:r>
              <a:rPr lang="en-US" b="1" dirty="0"/>
              <a:t>Ask</a:t>
            </a:r>
            <a:r>
              <a:rPr lang="en-US" dirty="0"/>
              <a:t>: “But how does that work with a password attack you ask?” (Click Slide) </a:t>
            </a:r>
            <a:endParaRPr lang="en-US" dirty="0">
              <a:cs typeface="Calibri"/>
            </a:endParaRPr>
          </a:p>
          <a:p>
            <a:r>
              <a:rPr lang="en-US" b="1" dirty="0"/>
              <a:t>Say</a:t>
            </a:r>
            <a:r>
              <a:rPr lang="en-US" dirty="0"/>
              <a:t>: “It means that an attack uses the entire list of dictionary words and a list of common passwords in order to guess the correct password. This is similar to the brute force attack except it uses words instead of random letters and numbers”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22</a:t>
            </a:fld>
            <a:endParaRPr lang="en-US"/>
          </a:p>
        </p:txBody>
      </p:sp>
    </p:spTree>
    <p:extLst>
      <p:ext uri="{BB962C8B-B14F-4D97-AF65-F5344CB8AC3E}">
        <p14:creationId xmlns:p14="http://schemas.microsoft.com/office/powerpoint/2010/main" val="2283056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23: Defeating Dictionary attacks.</a:t>
            </a:r>
          </a:p>
          <a:p>
            <a:r>
              <a:rPr lang="en-US" b="1" dirty="0" err="1"/>
              <a:t>Ask</a:t>
            </a:r>
            <a:r>
              <a:rPr lang="en-US" dirty="0" err="1"/>
              <a:t>:“Well</a:t>
            </a:r>
            <a:r>
              <a:rPr lang="en-US" dirty="0"/>
              <a:t> how are we going to keep safe from a dictionary attack? </a:t>
            </a:r>
            <a:endParaRPr lang="en-US" dirty="0">
              <a:cs typeface="Calibri"/>
            </a:endParaRPr>
          </a:p>
          <a:p>
            <a:r>
              <a:rPr lang="en-US" b="1" dirty="0"/>
              <a:t>Say</a:t>
            </a:r>
            <a:r>
              <a:rPr lang="en-US" dirty="0"/>
              <a:t>: There are a few simple rules to follow. We should avoid using words that are in the dictionary. We should not use common passwords. And we should not use any sentences. What we should do however is to break up our words with numbers and symbols. It also makes a dictionary attack harder if we remove all the vowels from the word. And finally you can replace letters of your words with different symbols or numbers”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23</a:t>
            </a:fld>
            <a:endParaRPr lang="en-US"/>
          </a:p>
        </p:txBody>
      </p:sp>
    </p:spTree>
    <p:extLst>
      <p:ext uri="{BB962C8B-B14F-4D97-AF65-F5344CB8AC3E}">
        <p14:creationId xmlns:p14="http://schemas.microsoft.com/office/powerpoint/2010/main" val="3678897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24: Let’s break it down: Password Reuse attack</a:t>
            </a:r>
          </a:p>
          <a:p>
            <a:r>
              <a:rPr lang="en-US" b="1" dirty="0"/>
              <a:t>Say</a:t>
            </a:r>
            <a:r>
              <a:rPr lang="en-US" dirty="0"/>
              <a:t>: “Our last password attack is a password reuse attack. </a:t>
            </a:r>
            <a:endParaRPr lang="en-US" dirty="0">
              <a:cs typeface="Calibri"/>
            </a:endParaRPr>
          </a:p>
          <a:p>
            <a:r>
              <a:rPr lang="en-US" b="1" dirty="0"/>
              <a:t>Ask</a:t>
            </a:r>
            <a:r>
              <a:rPr lang="en-US" dirty="0"/>
              <a:t>: Can anyone guess what this means?”</a:t>
            </a:r>
          </a:p>
        </p:txBody>
      </p:sp>
      <p:sp>
        <p:nvSpPr>
          <p:cNvPr id="4" name="Slide Number Placeholder 3"/>
          <p:cNvSpPr>
            <a:spLocks noGrp="1"/>
          </p:cNvSpPr>
          <p:nvPr>
            <p:ph type="sldNum" sz="quarter" idx="5"/>
          </p:nvPr>
        </p:nvSpPr>
        <p:spPr/>
        <p:txBody>
          <a:bodyPr/>
          <a:lstStyle/>
          <a:p>
            <a:fld id="{46E3F1DF-2D4D-4120-B1DA-C42C0E859813}" type="slidenum">
              <a:rPr lang="en-US"/>
              <a:t>24</a:t>
            </a:fld>
            <a:endParaRPr lang="en-US"/>
          </a:p>
        </p:txBody>
      </p:sp>
    </p:spTree>
    <p:extLst>
      <p:ext uri="{BB962C8B-B14F-4D97-AF65-F5344CB8AC3E}">
        <p14:creationId xmlns:p14="http://schemas.microsoft.com/office/powerpoint/2010/main" val="149803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25: Reuse definition</a:t>
            </a:r>
          </a:p>
          <a:p>
            <a:r>
              <a:rPr lang="en-US" b="1" dirty="0"/>
              <a:t>Say</a:t>
            </a:r>
            <a:r>
              <a:rPr lang="en-US" dirty="0"/>
              <a:t>: “To reuse means to use something again or more than once”</a:t>
            </a:r>
          </a:p>
        </p:txBody>
      </p:sp>
      <p:sp>
        <p:nvSpPr>
          <p:cNvPr id="4" name="Slide Number Placeholder 3"/>
          <p:cNvSpPr>
            <a:spLocks noGrp="1"/>
          </p:cNvSpPr>
          <p:nvPr>
            <p:ph type="sldNum" sz="quarter" idx="5"/>
          </p:nvPr>
        </p:nvSpPr>
        <p:spPr/>
        <p:txBody>
          <a:bodyPr/>
          <a:lstStyle/>
          <a:p>
            <a:fld id="{46E3F1DF-2D4D-4120-B1DA-C42C0E859813}" type="slidenum">
              <a:rPr lang="en-US"/>
              <a:t>25</a:t>
            </a:fld>
            <a:endParaRPr lang="en-US"/>
          </a:p>
        </p:txBody>
      </p:sp>
    </p:spTree>
    <p:extLst>
      <p:ext uri="{BB962C8B-B14F-4D97-AF65-F5344CB8AC3E}">
        <p14:creationId xmlns:p14="http://schemas.microsoft.com/office/powerpoint/2010/main" val="233361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26: Putting it back together: Password Reuse</a:t>
            </a:r>
          </a:p>
          <a:p>
            <a:r>
              <a:rPr lang="en-US" b="1" dirty="0"/>
              <a:t>Say</a:t>
            </a:r>
            <a:r>
              <a:rPr lang="en-US" dirty="0"/>
              <a:t>: “_______ you were right. This is an attack where they rely on you to reuse your password for more than one account. Once they have it for one account they would then have access to all of the accounts with the same password”</a:t>
            </a:r>
          </a:p>
        </p:txBody>
      </p:sp>
      <p:sp>
        <p:nvSpPr>
          <p:cNvPr id="4" name="Slide Number Placeholder 3"/>
          <p:cNvSpPr>
            <a:spLocks noGrp="1"/>
          </p:cNvSpPr>
          <p:nvPr>
            <p:ph type="sldNum" sz="quarter" idx="5"/>
          </p:nvPr>
        </p:nvSpPr>
        <p:spPr/>
        <p:txBody>
          <a:bodyPr/>
          <a:lstStyle/>
          <a:p>
            <a:fld id="{46E3F1DF-2D4D-4120-B1DA-C42C0E859813}" type="slidenum">
              <a:rPr lang="en-US"/>
              <a:t>26</a:t>
            </a:fld>
            <a:endParaRPr lang="en-US"/>
          </a:p>
        </p:txBody>
      </p:sp>
    </p:spTree>
    <p:extLst>
      <p:ext uri="{BB962C8B-B14F-4D97-AF65-F5344CB8AC3E}">
        <p14:creationId xmlns:p14="http://schemas.microsoft.com/office/powerpoint/2010/main" val="1920020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27: Defeating password reuse attacks.</a:t>
            </a:r>
          </a:p>
          <a:p>
            <a:r>
              <a:rPr lang="en-US" b="1" dirty="0"/>
              <a:t>Ask</a:t>
            </a:r>
            <a:r>
              <a:rPr lang="en-US" dirty="0"/>
              <a:t>: “So how do we avoid these attacks?</a:t>
            </a:r>
            <a:endParaRPr lang="en-US" dirty="0">
              <a:cs typeface="Calibri"/>
            </a:endParaRPr>
          </a:p>
          <a:p>
            <a:r>
              <a:rPr lang="en-US" b="1" dirty="0"/>
              <a:t>Say</a:t>
            </a:r>
            <a:r>
              <a:rPr lang="en-US" dirty="0"/>
              <a:t>: The most obvious answer is to never reuse your passwords. You also want to avoid using passwords that are similar to passwords that you have for other accounts”</a:t>
            </a:r>
          </a:p>
        </p:txBody>
      </p:sp>
      <p:sp>
        <p:nvSpPr>
          <p:cNvPr id="4" name="Slide Number Placeholder 3"/>
          <p:cNvSpPr>
            <a:spLocks noGrp="1"/>
          </p:cNvSpPr>
          <p:nvPr>
            <p:ph type="sldNum" sz="quarter" idx="5"/>
          </p:nvPr>
        </p:nvSpPr>
        <p:spPr/>
        <p:txBody>
          <a:bodyPr/>
          <a:lstStyle/>
          <a:p>
            <a:fld id="{46E3F1DF-2D4D-4120-B1DA-C42C0E859813}" type="slidenum">
              <a:rPr lang="en-US"/>
              <a:t>27</a:t>
            </a:fld>
            <a:endParaRPr lang="en-US"/>
          </a:p>
        </p:txBody>
      </p:sp>
    </p:spTree>
    <p:extLst>
      <p:ext uri="{BB962C8B-B14F-4D97-AF65-F5344CB8AC3E}">
        <p14:creationId xmlns:p14="http://schemas.microsoft.com/office/powerpoint/2010/main" val="771292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28: Password complexity</a:t>
            </a:r>
          </a:p>
          <a:p>
            <a:r>
              <a:rPr lang="en-US" b="1" dirty="0"/>
              <a:t>Say</a:t>
            </a:r>
            <a:r>
              <a:rPr lang="en-US" dirty="0"/>
              <a:t>: “Overall there are characteristics of a good password and a bad password. Take a minute to read the slide and think about how your passwords relate to this password complexity”</a:t>
            </a:r>
          </a:p>
        </p:txBody>
      </p:sp>
      <p:sp>
        <p:nvSpPr>
          <p:cNvPr id="4" name="Slide Number Placeholder 3"/>
          <p:cNvSpPr>
            <a:spLocks noGrp="1"/>
          </p:cNvSpPr>
          <p:nvPr>
            <p:ph type="sldNum" sz="quarter" idx="5"/>
          </p:nvPr>
        </p:nvSpPr>
        <p:spPr/>
        <p:txBody>
          <a:bodyPr/>
          <a:lstStyle/>
          <a:p>
            <a:fld id="{46E3F1DF-2D4D-4120-B1DA-C42C0E859813}" type="slidenum">
              <a:rPr lang="en-US"/>
              <a:t>28</a:t>
            </a:fld>
            <a:endParaRPr lang="en-US"/>
          </a:p>
        </p:txBody>
      </p:sp>
    </p:spTree>
    <p:extLst>
      <p:ext uri="{BB962C8B-B14F-4D97-AF65-F5344CB8AC3E}">
        <p14:creationId xmlns:p14="http://schemas.microsoft.com/office/powerpoint/2010/main" val="1461308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29: Password etiquette</a:t>
            </a:r>
          </a:p>
          <a:p>
            <a:r>
              <a:rPr lang="en-US" b="1" dirty="0"/>
              <a:t>Say</a:t>
            </a:r>
            <a:r>
              <a:rPr lang="en-US" dirty="0"/>
              <a:t>: “One thing to remember is to NEVER share your passwords with anyone”</a:t>
            </a:r>
            <a:endParaRPr lang="en-US" dirty="0">
              <a:cs typeface="Calibri"/>
            </a:endParaRPr>
          </a:p>
          <a:p>
            <a:endParaRPr lang="en-US" dirty="0">
              <a:cs typeface="Calibri"/>
            </a:endParaRPr>
          </a:p>
          <a:p>
            <a:r>
              <a:rPr lang="en-US" dirty="0">
                <a:cs typeface="Calibri"/>
              </a:rPr>
              <a:t>Ensure students understanding that sharing a password could compromise the security of even the most secure passwords. The only person who should know a students password is them and their parents. </a:t>
            </a: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29</a:t>
            </a:fld>
            <a:endParaRPr lang="en-US"/>
          </a:p>
        </p:txBody>
      </p:sp>
    </p:spTree>
    <p:extLst>
      <p:ext uri="{BB962C8B-B14F-4D97-AF65-F5344CB8AC3E}">
        <p14:creationId xmlns:p14="http://schemas.microsoft.com/office/powerpoint/2010/main" val="315745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3 - Example 1</a:t>
            </a:r>
          </a:p>
          <a:p>
            <a:r>
              <a:rPr lang="en-US" b="1" dirty="0"/>
              <a:t>Say</a:t>
            </a:r>
            <a:r>
              <a:rPr lang="en-US" dirty="0"/>
              <a:t>: Raise your hand if you think this is a good password. (Count the Student Responses)</a:t>
            </a:r>
            <a:endParaRPr lang="en-US" dirty="0">
              <a:cs typeface="Calibri"/>
            </a:endParaRPr>
          </a:p>
          <a:p>
            <a:r>
              <a:rPr lang="en-US" b="1" dirty="0"/>
              <a:t>Say</a:t>
            </a:r>
            <a:r>
              <a:rPr lang="en-US" dirty="0"/>
              <a:t>: Now raise your hand if you think this is a bad password. (Count the Student Responses)</a:t>
            </a:r>
          </a:p>
        </p:txBody>
      </p:sp>
      <p:sp>
        <p:nvSpPr>
          <p:cNvPr id="4" name="Slide Number Placeholder 3"/>
          <p:cNvSpPr>
            <a:spLocks noGrp="1"/>
          </p:cNvSpPr>
          <p:nvPr>
            <p:ph type="sldNum" sz="quarter" idx="5"/>
          </p:nvPr>
        </p:nvSpPr>
        <p:spPr/>
        <p:txBody>
          <a:bodyPr/>
          <a:lstStyle/>
          <a:p>
            <a:fld id="{46E3F1DF-2D4D-4120-B1DA-C42C0E859813}" type="slidenum">
              <a:rPr lang="en-US"/>
              <a:t>3</a:t>
            </a:fld>
            <a:endParaRPr lang="en-US"/>
          </a:p>
        </p:txBody>
      </p:sp>
    </p:spTree>
    <p:extLst>
      <p:ext uri="{BB962C8B-B14F-4D97-AF65-F5344CB8AC3E}">
        <p14:creationId xmlns:p14="http://schemas.microsoft.com/office/powerpoint/2010/main" val="4076344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30: Memorize your Password!</a:t>
            </a:r>
          </a:p>
          <a:p>
            <a:r>
              <a:rPr lang="en-US" b="1" dirty="0"/>
              <a:t>Say</a:t>
            </a:r>
            <a:r>
              <a:rPr lang="en-US" dirty="0"/>
              <a:t>: “Another key aspect to password safety is to memorize your password. You should not write your password down on a notepad or your phone etc. Some easy ways to memorize your password are to create a story for your password. For example if my story is  “Please Excuse My Dear Aunt Sally!” Then I can take the first letter of each word to remember it is “</a:t>
            </a:r>
            <a:r>
              <a:rPr lang="en-US" dirty="0" err="1"/>
              <a:t>pemdas</a:t>
            </a:r>
            <a:r>
              <a:rPr lang="en-US" dirty="0"/>
              <a:t>!”. </a:t>
            </a:r>
            <a:endParaRPr lang="en-US" dirty="0">
              <a:cs typeface="Calibri"/>
            </a:endParaRPr>
          </a:p>
          <a:p>
            <a:r>
              <a:rPr lang="en-US" dirty="0"/>
              <a:t>The next strategy is to relate your password to the website it is being used for. An example of this is if I am logging into my school email I might choose “math15myFavorite”. </a:t>
            </a:r>
            <a:endParaRPr lang="en-US" dirty="0">
              <a:cs typeface="Calibri"/>
            </a:endParaRPr>
          </a:p>
          <a:p>
            <a:r>
              <a:rPr lang="en-US" dirty="0"/>
              <a:t>And finally, you could choose a phrase or a quote. This could be from a TV show, a movie, or maybe your favorite book. From the wizard of oz “Toto I don’t think we are in Kansas anymore” to make this a password you could choose to use the second letter of the words “</a:t>
            </a:r>
            <a:r>
              <a:rPr lang="en-US" dirty="0" err="1"/>
              <a:t>Oiohernan</a:t>
            </a:r>
            <a:r>
              <a:rPr lang="en-US" dirty="0"/>
              <a:t>” and then add a numbers or symbols to strengthen it. </a:t>
            </a:r>
            <a:endParaRPr lang="en-US" dirty="0">
              <a:cs typeface="Calibri"/>
            </a:endParaRPr>
          </a:p>
          <a:p>
            <a:r>
              <a:rPr lang="en-US" dirty="0"/>
              <a:t>Making passwords can be a daunting task especially when we have so many accounts. One option you could try is a password manager like LastPass. To login to these you use one strong password to unlock the passwords to the rest of your accounts” </a:t>
            </a:r>
            <a:endParaRPr lang="en-US" dirty="0">
              <a:cs typeface="Calibri"/>
            </a:endParaRPr>
          </a:p>
          <a:p>
            <a:r>
              <a:rPr lang="en-US" b="1" dirty="0" err="1"/>
              <a:t>Say</a:t>
            </a:r>
            <a:r>
              <a:rPr lang="en-US" dirty="0" err="1"/>
              <a:t>:“That</a:t>
            </a:r>
            <a:r>
              <a:rPr lang="en-US" dirty="0"/>
              <a:t> was a lot of information do we have any questions” </a:t>
            </a:r>
          </a:p>
        </p:txBody>
      </p:sp>
      <p:sp>
        <p:nvSpPr>
          <p:cNvPr id="4" name="Slide Number Placeholder 3"/>
          <p:cNvSpPr>
            <a:spLocks noGrp="1"/>
          </p:cNvSpPr>
          <p:nvPr>
            <p:ph type="sldNum" sz="quarter" idx="5"/>
          </p:nvPr>
        </p:nvSpPr>
        <p:spPr/>
        <p:txBody>
          <a:bodyPr/>
          <a:lstStyle/>
          <a:p>
            <a:fld id="{46E3F1DF-2D4D-4120-B1DA-C42C0E859813}" type="slidenum">
              <a:rPr lang="en-US"/>
              <a:t>‹#›</a:t>
            </a:fld>
            <a:endParaRPr lang="en-US"/>
          </a:p>
        </p:txBody>
      </p:sp>
    </p:spTree>
    <p:extLst>
      <p:ext uri="{BB962C8B-B14F-4D97-AF65-F5344CB8AC3E}">
        <p14:creationId xmlns:p14="http://schemas.microsoft.com/office/powerpoint/2010/main" val="272658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31: Passwords Good or bad</a:t>
            </a:r>
          </a:p>
          <a:p>
            <a:r>
              <a:rPr lang="en-US" b="1" dirty="0"/>
              <a:t>Say</a:t>
            </a:r>
            <a:r>
              <a:rPr lang="en-US" dirty="0"/>
              <a:t>: “We are now going to do the same exercise we did at the beginning of class and see if your answers have changed after everything we have learned so far”</a:t>
            </a:r>
          </a:p>
        </p:txBody>
      </p:sp>
      <p:sp>
        <p:nvSpPr>
          <p:cNvPr id="4" name="Slide Number Placeholder 3"/>
          <p:cNvSpPr>
            <a:spLocks noGrp="1"/>
          </p:cNvSpPr>
          <p:nvPr>
            <p:ph type="sldNum" sz="quarter" idx="5"/>
          </p:nvPr>
        </p:nvSpPr>
        <p:spPr/>
        <p:txBody>
          <a:bodyPr/>
          <a:lstStyle/>
          <a:p>
            <a:fld id="{46E3F1DF-2D4D-4120-B1DA-C42C0E859813}" type="slidenum">
              <a:rPr lang="en-US"/>
              <a:t>‹#›</a:t>
            </a:fld>
            <a:endParaRPr lang="en-US"/>
          </a:p>
        </p:txBody>
      </p:sp>
    </p:spTree>
    <p:extLst>
      <p:ext uri="{BB962C8B-B14F-4D97-AF65-F5344CB8AC3E}">
        <p14:creationId xmlns:p14="http://schemas.microsoft.com/office/powerpoint/2010/main" val="4150728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32: Example 1</a:t>
            </a:r>
          </a:p>
          <a:p>
            <a:r>
              <a:rPr lang="en-US" b="1" dirty="0"/>
              <a:t>Say</a:t>
            </a:r>
            <a:r>
              <a:rPr lang="en-US" dirty="0"/>
              <a:t>: Raise your hand if you think this is a good password. </a:t>
            </a:r>
            <a:endParaRPr lang="en-US" dirty="0">
              <a:cs typeface="Calibri"/>
            </a:endParaRPr>
          </a:p>
          <a:p>
            <a:r>
              <a:rPr lang="en-US" b="1" dirty="0"/>
              <a:t>Say</a:t>
            </a:r>
            <a:r>
              <a:rPr lang="en-US" dirty="0"/>
              <a:t>: Now raise your hand if you think this is a bad password. </a:t>
            </a:r>
            <a:endParaRPr lang="en-US" dirty="0">
              <a:cs typeface="Calibri"/>
            </a:endParaRPr>
          </a:p>
          <a:p>
            <a:r>
              <a:rPr lang="en-US" dirty="0"/>
              <a:t>(click slide) </a:t>
            </a:r>
            <a:endParaRPr lang="en-US" dirty="0">
              <a:cs typeface="Calibri"/>
            </a:endParaRPr>
          </a:p>
          <a:p>
            <a:r>
              <a:rPr lang="en-US" b="1" dirty="0"/>
              <a:t>Say</a:t>
            </a:r>
            <a:r>
              <a:rPr lang="en-US" dirty="0"/>
              <a:t>: If you guessed this was a bad password you are correct!</a:t>
            </a:r>
            <a:endParaRPr lang="en-US" dirty="0">
              <a:cs typeface="Calibri"/>
            </a:endParaRPr>
          </a:p>
          <a:p>
            <a:r>
              <a:rPr lang="en-US" b="1" dirty="0"/>
              <a:t>Ask</a:t>
            </a:r>
            <a:r>
              <a:rPr lang="en-US" dirty="0"/>
              <a:t>: Can anyone raise their hand and tell me why?” Expect answers like it is a common word or could be found in a dictionary attack.</a:t>
            </a:r>
          </a:p>
        </p:txBody>
      </p:sp>
      <p:sp>
        <p:nvSpPr>
          <p:cNvPr id="4" name="Slide Number Placeholder 3"/>
          <p:cNvSpPr>
            <a:spLocks noGrp="1"/>
          </p:cNvSpPr>
          <p:nvPr>
            <p:ph type="sldNum" sz="quarter" idx="5"/>
          </p:nvPr>
        </p:nvSpPr>
        <p:spPr/>
        <p:txBody>
          <a:bodyPr/>
          <a:lstStyle/>
          <a:p>
            <a:fld id="{46E3F1DF-2D4D-4120-B1DA-C42C0E859813}" type="slidenum">
              <a:rPr lang="en-US"/>
              <a:t>32</a:t>
            </a:fld>
            <a:endParaRPr lang="en-US"/>
          </a:p>
        </p:txBody>
      </p:sp>
    </p:spTree>
    <p:extLst>
      <p:ext uri="{BB962C8B-B14F-4D97-AF65-F5344CB8AC3E}">
        <p14:creationId xmlns:p14="http://schemas.microsoft.com/office/powerpoint/2010/main" val="5194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33: Example 2</a:t>
            </a:r>
          </a:p>
          <a:p>
            <a:r>
              <a:rPr lang="en-US" b="1" dirty="0"/>
              <a:t>Say</a:t>
            </a:r>
            <a:r>
              <a:rPr lang="en-US" dirty="0"/>
              <a:t>: Raise your hand if you think this is a good password. </a:t>
            </a:r>
            <a:endParaRPr lang="en-US" dirty="0">
              <a:cs typeface="Calibri"/>
            </a:endParaRPr>
          </a:p>
          <a:p>
            <a:r>
              <a:rPr lang="en-US" b="1" dirty="0"/>
              <a:t>Say</a:t>
            </a:r>
            <a:r>
              <a:rPr lang="en-US" dirty="0"/>
              <a:t>: Now raise your hand if you think this is a bad password. </a:t>
            </a:r>
            <a:endParaRPr lang="en-US" dirty="0">
              <a:cs typeface="Calibri"/>
            </a:endParaRPr>
          </a:p>
          <a:p>
            <a:r>
              <a:rPr lang="en-US" dirty="0"/>
              <a:t>(click slide) </a:t>
            </a:r>
            <a:endParaRPr lang="en-US" dirty="0">
              <a:cs typeface="Calibri"/>
            </a:endParaRPr>
          </a:p>
          <a:p>
            <a:r>
              <a:rPr lang="en-US" b="1" dirty="0"/>
              <a:t>Say</a:t>
            </a:r>
            <a:r>
              <a:rPr lang="en-US" dirty="0"/>
              <a:t>: If you guessed this was a good password you are correct!. </a:t>
            </a:r>
            <a:endParaRPr lang="en-US" dirty="0">
              <a:cs typeface="Calibri"/>
            </a:endParaRPr>
          </a:p>
          <a:p>
            <a:r>
              <a:rPr lang="en-US" b="1" dirty="0"/>
              <a:t>Ask</a:t>
            </a:r>
            <a:r>
              <a:rPr lang="en-US" dirty="0"/>
              <a:t>: Can anyone raise their hand and tell me why?” Expect answers like it has uppercase, lowercase, symbols, numbers, length, etc.</a:t>
            </a:r>
          </a:p>
        </p:txBody>
      </p:sp>
      <p:sp>
        <p:nvSpPr>
          <p:cNvPr id="4" name="Slide Number Placeholder 3"/>
          <p:cNvSpPr>
            <a:spLocks noGrp="1"/>
          </p:cNvSpPr>
          <p:nvPr>
            <p:ph type="sldNum" sz="quarter" idx="5"/>
          </p:nvPr>
        </p:nvSpPr>
        <p:spPr/>
        <p:txBody>
          <a:bodyPr/>
          <a:lstStyle/>
          <a:p>
            <a:fld id="{46E3F1DF-2D4D-4120-B1DA-C42C0E859813}" type="slidenum">
              <a:rPr lang="en-US"/>
              <a:t>33</a:t>
            </a:fld>
            <a:endParaRPr lang="en-US"/>
          </a:p>
        </p:txBody>
      </p:sp>
    </p:spTree>
    <p:extLst>
      <p:ext uri="{BB962C8B-B14F-4D97-AF65-F5344CB8AC3E}">
        <p14:creationId xmlns:p14="http://schemas.microsoft.com/office/powerpoint/2010/main" val="942824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34: Example 3</a:t>
            </a:r>
          </a:p>
          <a:p>
            <a:r>
              <a:rPr lang="en-US" b="1" dirty="0"/>
              <a:t>Say</a:t>
            </a:r>
            <a:r>
              <a:rPr lang="en-US" dirty="0"/>
              <a:t>: Raise your hand if you think this is a good password. </a:t>
            </a:r>
            <a:endParaRPr lang="en-US" dirty="0">
              <a:cs typeface="Calibri"/>
            </a:endParaRPr>
          </a:p>
          <a:p>
            <a:r>
              <a:rPr lang="en-US" b="1" dirty="0"/>
              <a:t>Say</a:t>
            </a:r>
            <a:r>
              <a:rPr lang="en-US" dirty="0"/>
              <a:t>: Now raise your hand if you think this is a bad password. </a:t>
            </a:r>
            <a:endParaRPr lang="en-US" dirty="0">
              <a:cs typeface="Calibri"/>
            </a:endParaRPr>
          </a:p>
          <a:p>
            <a:r>
              <a:rPr lang="en-US" dirty="0"/>
              <a:t>(click slide) </a:t>
            </a:r>
            <a:endParaRPr lang="en-US" dirty="0">
              <a:cs typeface="Calibri"/>
            </a:endParaRPr>
          </a:p>
          <a:p>
            <a:r>
              <a:rPr lang="en-US" b="1" dirty="0"/>
              <a:t>Say</a:t>
            </a:r>
            <a:r>
              <a:rPr lang="en-US" dirty="0"/>
              <a:t>: If you guessed this was a bad password you are correct!. </a:t>
            </a:r>
            <a:endParaRPr lang="en-US" dirty="0">
              <a:cs typeface="Calibri"/>
            </a:endParaRPr>
          </a:p>
          <a:p>
            <a:r>
              <a:rPr lang="en-US" b="1" dirty="0"/>
              <a:t>Ask</a:t>
            </a:r>
            <a:r>
              <a:rPr lang="en-US" dirty="0"/>
              <a:t>: Can anyone raise their hand and tell me why?” Expect answers like it is too short.</a:t>
            </a:r>
          </a:p>
        </p:txBody>
      </p:sp>
      <p:sp>
        <p:nvSpPr>
          <p:cNvPr id="4" name="Slide Number Placeholder 3"/>
          <p:cNvSpPr>
            <a:spLocks noGrp="1"/>
          </p:cNvSpPr>
          <p:nvPr>
            <p:ph type="sldNum" sz="quarter" idx="5"/>
          </p:nvPr>
        </p:nvSpPr>
        <p:spPr/>
        <p:txBody>
          <a:bodyPr/>
          <a:lstStyle/>
          <a:p>
            <a:fld id="{46E3F1DF-2D4D-4120-B1DA-C42C0E859813}" type="slidenum">
              <a:rPr lang="en-US"/>
              <a:t>34</a:t>
            </a:fld>
            <a:endParaRPr lang="en-US"/>
          </a:p>
        </p:txBody>
      </p:sp>
    </p:spTree>
    <p:extLst>
      <p:ext uri="{BB962C8B-B14F-4D97-AF65-F5344CB8AC3E}">
        <p14:creationId xmlns:p14="http://schemas.microsoft.com/office/powerpoint/2010/main" val="3513553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35: Example 4</a:t>
            </a:r>
          </a:p>
          <a:p>
            <a:r>
              <a:rPr lang="en-US" b="1" dirty="0"/>
              <a:t>Say</a:t>
            </a:r>
            <a:r>
              <a:rPr lang="en-US" dirty="0"/>
              <a:t>: Raise your hand if you think this is a good password. </a:t>
            </a:r>
            <a:endParaRPr lang="en-US" dirty="0">
              <a:cs typeface="Calibri"/>
            </a:endParaRPr>
          </a:p>
          <a:p>
            <a:r>
              <a:rPr lang="en-US" b="1" dirty="0"/>
              <a:t>Say</a:t>
            </a:r>
            <a:r>
              <a:rPr lang="en-US" dirty="0"/>
              <a:t>: Now raise your hand if you think this is a bad password. </a:t>
            </a:r>
            <a:endParaRPr lang="en-US" dirty="0">
              <a:cs typeface="Calibri"/>
            </a:endParaRPr>
          </a:p>
          <a:p>
            <a:r>
              <a:rPr lang="en-US" dirty="0"/>
              <a:t>(click slide) </a:t>
            </a:r>
            <a:endParaRPr lang="en-US" dirty="0">
              <a:cs typeface="Calibri"/>
            </a:endParaRPr>
          </a:p>
          <a:p>
            <a:r>
              <a:rPr lang="en-US" b="1" dirty="0"/>
              <a:t>Say</a:t>
            </a:r>
            <a:r>
              <a:rPr lang="en-US" dirty="0"/>
              <a:t>: If you guessed this was a bad password you are correct!. </a:t>
            </a:r>
            <a:endParaRPr lang="en-US" dirty="0">
              <a:cs typeface="Calibri"/>
            </a:endParaRPr>
          </a:p>
          <a:p>
            <a:r>
              <a:rPr lang="en-US" b="1" dirty="0"/>
              <a:t>Ask</a:t>
            </a:r>
            <a:r>
              <a:rPr lang="en-US" dirty="0"/>
              <a:t>: Can anyone raise their hand and tell me why?” Expect answers like it is a common word or could be found in a dictionary attack.</a:t>
            </a:r>
          </a:p>
        </p:txBody>
      </p:sp>
      <p:sp>
        <p:nvSpPr>
          <p:cNvPr id="4" name="Slide Number Placeholder 3"/>
          <p:cNvSpPr>
            <a:spLocks noGrp="1"/>
          </p:cNvSpPr>
          <p:nvPr>
            <p:ph type="sldNum" sz="quarter" idx="5"/>
          </p:nvPr>
        </p:nvSpPr>
        <p:spPr/>
        <p:txBody>
          <a:bodyPr/>
          <a:lstStyle/>
          <a:p>
            <a:fld id="{46E3F1DF-2D4D-4120-B1DA-C42C0E859813}" type="slidenum">
              <a:rPr lang="en-US"/>
              <a:t>35</a:t>
            </a:fld>
            <a:endParaRPr lang="en-US"/>
          </a:p>
        </p:txBody>
      </p:sp>
    </p:spTree>
    <p:extLst>
      <p:ext uri="{BB962C8B-B14F-4D97-AF65-F5344CB8AC3E}">
        <p14:creationId xmlns:p14="http://schemas.microsoft.com/office/powerpoint/2010/main" val="2346427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36: Example 5</a:t>
            </a:r>
          </a:p>
          <a:p>
            <a:r>
              <a:rPr lang="en-US" b="1" dirty="0"/>
              <a:t>Say</a:t>
            </a:r>
            <a:r>
              <a:rPr lang="en-US" dirty="0"/>
              <a:t>: Raise your hand if you think this is a good password. </a:t>
            </a:r>
            <a:endParaRPr lang="en-US" dirty="0">
              <a:cs typeface="Calibri"/>
            </a:endParaRPr>
          </a:p>
          <a:p>
            <a:r>
              <a:rPr lang="en-US" b="1" dirty="0"/>
              <a:t>Say</a:t>
            </a:r>
            <a:r>
              <a:rPr lang="en-US" dirty="0"/>
              <a:t>: Now raise your hand if you think this is a bad password. </a:t>
            </a:r>
            <a:endParaRPr lang="en-US" dirty="0">
              <a:cs typeface="Calibri"/>
            </a:endParaRPr>
          </a:p>
          <a:p>
            <a:r>
              <a:rPr lang="en-US" dirty="0"/>
              <a:t>(click slide) </a:t>
            </a:r>
            <a:endParaRPr lang="en-US" dirty="0">
              <a:cs typeface="Calibri"/>
            </a:endParaRPr>
          </a:p>
          <a:p>
            <a:r>
              <a:rPr lang="en-US" b="1" dirty="0"/>
              <a:t>Say</a:t>
            </a:r>
            <a:r>
              <a:rPr lang="en-US" dirty="0"/>
              <a:t>: If you guessed this was a bad password you are correct!. </a:t>
            </a:r>
            <a:endParaRPr lang="en-US" dirty="0">
              <a:cs typeface="Calibri"/>
            </a:endParaRPr>
          </a:p>
          <a:p>
            <a:r>
              <a:rPr lang="en-US" b="1" dirty="0"/>
              <a:t>Ask</a:t>
            </a:r>
            <a:r>
              <a:rPr lang="en-US" dirty="0"/>
              <a:t>: Can anyone raise their hand and tell me why?” Expect answers like it has uppercase, lowercase, symbols, numbers, length, etc.</a:t>
            </a:r>
          </a:p>
        </p:txBody>
      </p:sp>
      <p:sp>
        <p:nvSpPr>
          <p:cNvPr id="4" name="Slide Number Placeholder 3"/>
          <p:cNvSpPr>
            <a:spLocks noGrp="1"/>
          </p:cNvSpPr>
          <p:nvPr>
            <p:ph type="sldNum" sz="quarter" idx="5"/>
          </p:nvPr>
        </p:nvSpPr>
        <p:spPr/>
        <p:txBody>
          <a:bodyPr/>
          <a:lstStyle/>
          <a:p>
            <a:fld id="{46E3F1DF-2D4D-4120-B1DA-C42C0E859813}" type="slidenum">
              <a:rPr lang="en-US"/>
              <a:t>36</a:t>
            </a:fld>
            <a:endParaRPr lang="en-US"/>
          </a:p>
        </p:txBody>
      </p:sp>
    </p:spTree>
    <p:extLst>
      <p:ext uri="{BB962C8B-B14F-4D97-AF65-F5344CB8AC3E}">
        <p14:creationId xmlns:p14="http://schemas.microsoft.com/office/powerpoint/2010/main" val="25528756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37: </a:t>
            </a:r>
          </a:p>
          <a:p>
            <a:r>
              <a:rPr lang="en-US" b="1" dirty="0"/>
              <a:t>Say</a:t>
            </a:r>
            <a:r>
              <a:rPr lang="en-US" dirty="0"/>
              <a:t>: “I am going to hand out a worksheet. On this worksheet there will be a list of passwords.” </a:t>
            </a:r>
            <a:endParaRPr lang="en-US" dirty="0">
              <a:cs typeface="Calibri"/>
            </a:endParaRPr>
          </a:p>
          <a:p>
            <a:r>
              <a:rPr lang="en-US" b="1" dirty="0"/>
              <a:t>(online version)</a:t>
            </a:r>
            <a:r>
              <a:rPr lang="en-US" dirty="0"/>
              <a:t> “I would like you to get into groups of ____ and use your </a:t>
            </a:r>
            <a:r>
              <a:rPr lang="en-US" dirty="0" err="1"/>
              <a:t>chromebooks</a:t>
            </a:r>
            <a:r>
              <a:rPr lang="en-US" dirty="0"/>
              <a:t> to go onto passwordmonster.com and fill out the worksheet. Make sure you discuss as a group and write down one word as to why you decided if each password was usable or not usable. Do not go based </a:t>
            </a:r>
            <a:r>
              <a:rPr lang="en-US" dirty="0" err="1"/>
              <a:t>soley</a:t>
            </a:r>
            <a:r>
              <a:rPr lang="en-US" dirty="0"/>
              <a:t> off the time. Then after you have completed the first section work with your group to come up with a password that you think is usable. After you write down your password check it on password monster and record the time. Reminder do not use any of your personal passwords”</a:t>
            </a:r>
            <a:endParaRPr lang="en-US" dirty="0">
              <a:cs typeface="Calibri"/>
            </a:endParaRPr>
          </a:p>
          <a:p>
            <a:r>
              <a:rPr lang="en-US" b="1" dirty="0"/>
              <a:t>(unplugged version)</a:t>
            </a:r>
            <a:r>
              <a:rPr lang="en-US" dirty="0"/>
              <a:t> </a:t>
            </a:r>
            <a:endParaRPr lang="en-US" dirty="0">
              <a:cs typeface="Calibri"/>
            </a:endParaRPr>
          </a:p>
          <a:p>
            <a:r>
              <a:rPr lang="en-US" b="1" dirty="0"/>
              <a:t>Say</a:t>
            </a:r>
            <a:r>
              <a:rPr lang="en-US" dirty="0"/>
              <a:t>: “I would like you to get into groups of ____ and fill out the first section worksheet. Make sure you discuss as a group and write down one word as to why you decided if each password was usable or not usable. Then after you have completed the first section work with your group to come up with a password that you think is usable. Reminder do not use any of your personal passwords”</a:t>
            </a:r>
          </a:p>
        </p:txBody>
      </p:sp>
      <p:sp>
        <p:nvSpPr>
          <p:cNvPr id="4" name="Slide Number Placeholder 3"/>
          <p:cNvSpPr>
            <a:spLocks noGrp="1"/>
          </p:cNvSpPr>
          <p:nvPr>
            <p:ph type="sldNum" sz="quarter" idx="5"/>
          </p:nvPr>
        </p:nvSpPr>
        <p:spPr/>
        <p:txBody>
          <a:bodyPr/>
          <a:lstStyle/>
          <a:p>
            <a:fld id="{46E3F1DF-2D4D-4120-B1DA-C42C0E859813}" type="slidenum">
              <a:rPr lang="en-US"/>
              <a:t>‹#›</a:t>
            </a:fld>
            <a:endParaRPr lang="en-US"/>
          </a:p>
        </p:txBody>
      </p:sp>
    </p:spTree>
    <p:extLst>
      <p:ext uri="{BB962C8B-B14F-4D97-AF65-F5344CB8AC3E}">
        <p14:creationId xmlns:p14="http://schemas.microsoft.com/office/powerpoint/2010/main" val="2223696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38: </a:t>
            </a:r>
          </a:p>
          <a:p>
            <a:r>
              <a:rPr lang="en-US" dirty="0"/>
              <a:t>Say: “Today we learned three main objectives. First, we went over three different types of password attacks. Next, we discussed how to make strong passwords to defeat these attacks. Finally, we practiced creating strong passwords that are memorable”</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a:t>
            </a:fld>
            <a:endParaRPr lang="en-US"/>
          </a:p>
        </p:txBody>
      </p:sp>
    </p:spTree>
    <p:extLst>
      <p:ext uri="{BB962C8B-B14F-4D97-AF65-F5344CB8AC3E}">
        <p14:creationId xmlns:p14="http://schemas.microsoft.com/office/powerpoint/2010/main" val="2129018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39: </a:t>
            </a:r>
          </a:p>
          <a:p>
            <a:r>
              <a:rPr lang="en-US" b="1" dirty="0"/>
              <a:t>Say</a:t>
            </a:r>
            <a:r>
              <a:rPr lang="en-US" dirty="0"/>
              <a:t>: “I am going to hand out another worksheet so that you can connect what we learned in class today to your passwords at home. Fill out the worksheet to the best of your knowledge”</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a:t>
            </a:fld>
            <a:endParaRPr lang="en-US"/>
          </a:p>
        </p:txBody>
      </p:sp>
    </p:spTree>
    <p:extLst>
      <p:ext uri="{BB962C8B-B14F-4D97-AF65-F5344CB8AC3E}">
        <p14:creationId xmlns:p14="http://schemas.microsoft.com/office/powerpoint/2010/main" val="375904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4 - Example 2</a:t>
            </a:r>
          </a:p>
          <a:p>
            <a:r>
              <a:rPr lang="en-US" b="1" dirty="0"/>
              <a:t>Say</a:t>
            </a:r>
            <a:r>
              <a:rPr lang="en-US" dirty="0"/>
              <a:t>: Raise your hand if you think this is a good password. (Count the Student Responses)</a:t>
            </a:r>
            <a:endParaRPr lang="en-US" dirty="0">
              <a:cs typeface="Calibri"/>
            </a:endParaRPr>
          </a:p>
          <a:p>
            <a:r>
              <a:rPr lang="en-US" b="1" dirty="0"/>
              <a:t>Say</a:t>
            </a:r>
            <a:r>
              <a:rPr lang="en-US" dirty="0"/>
              <a:t>: Now raise your hand if you think this is a bad password. (Count the Student Responses)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4</a:t>
            </a:fld>
            <a:endParaRPr lang="en-US"/>
          </a:p>
        </p:txBody>
      </p:sp>
    </p:spTree>
    <p:extLst>
      <p:ext uri="{BB962C8B-B14F-4D97-AF65-F5344CB8AC3E}">
        <p14:creationId xmlns:p14="http://schemas.microsoft.com/office/powerpoint/2010/main" val="412760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5 - Example 3</a:t>
            </a:r>
          </a:p>
          <a:p>
            <a:r>
              <a:rPr lang="en-US" b="1" dirty="0"/>
              <a:t>Say</a:t>
            </a:r>
            <a:r>
              <a:rPr lang="en-US" dirty="0"/>
              <a:t>: Raise your hand if you think this is a good password. (Count the Student Responses)</a:t>
            </a:r>
            <a:endParaRPr lang="en-US" dirty="0">
              <a:cs typeface="Calibri"/>
            </a:endParaRPr>
          </a:p>
          <a:p>
            <a:r>
              <a:rPr lang="en-US" b="1" dirty="0"/>
              <a:t>Say</a:t>
            </a:r>
            <a:r>
              <a:rPr lang="en-US" dirty="0"/>
              <a:t>: Now raise your hand if you think this is a bad password. (Count the Student Responses)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5</a:t>
            </a:fld>
            <a:endParaRPr lang="en-US"/>
          </a:p>
        </p:txBody>
      </p:sp>
    </p:spTree>
    <p:extLst>
      <p:ext uri="{BB962C8B-B14F-4D97-AF65-F5344CB8AC3E}">
        <p14:creationId xmlns:p14="http://schemas.microsoft.com/office/powerpoint/2010/main" val="38796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6 - Example 4</a:t>
            </a:r>
          </a:p>
          <a:p>
            <a:r>
              <a:rPr lang="en-US" b="1" dirty="0"/>
              <a:t>Say</a:t>
            </a:r>
            <a:r>
              <a:rPr lang="en-US" dirty="0"/>
              <a:t>: Raise your hand if you think this is a good password. (Count the Student Responses)</a:t>
            </a:r>
            <a:endParaRPr lang="en-US" dirty="0">
              <a:cs typeface="Calibri"/>
            </a:endParaRPr>
          </a:p>
          <a:p>
            <a:r>
              <a:rPr lang="en-US" b="1" dirty="0"/>
              <a:t>Say</a:t>
            </a:r>
            <a:r>
              <a:rPr lang="en-US" dirty="0"/>
              <a:t>: Now raise your hand if you think this is a bad password. (Count the Student Responses)</a:t>
            </a:r>
            <a:endParaRPr lang="en-US" dirty="0">
              <a:cs typeface="Calibri"/>
            </a:endParaRPr>
          </a:p>
        </p:txBody>
      </p:sp>
      <p:sp>
        <p:nvSpPr>
          <p:cNvPr id="4" name="Slide Number Placeholder 3"/>
          <p:cNvSpPr>
            <a:spLocks noGrp="1"/>
          </p:cNvSpPr>
          <p:nvPr>
            <p:ph type="sldNum" sz="quarter" idx="5"/>
          </p:nvPr>
        </p:nvSpPr>
        <p:spPr/>
        <p:txBody>
          <a:bodyPr/>
          <a:lstStyle/>
          <a:p>
            <a:fld id="{46E3F1DF-2D4D-4120-B1DA-C42C0E859813}" type="slidenum">
              <a:rPr lang="en-US"/>
              <a:t>6</a:t>
            </a:fld>
            <a:endParaRPr lang="en-US"/>
          </a:p>
        </p:txBody>
      </p:sp>
    </p:spTree>
    <p:extLst>
      <p:ext uri="{BB962C8B-B14F-4D97-AF65-F5344CB8AC3E}">
        <p14:creationId xmlns:p14="http://schemas.microsoft.com/office/powerpoint/2010/main" val="2488306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7 - Example 5</a:t>
            </a:r>
          </a:p>
          <a:p>
            <a:r>
              <a:rPr lang="en-US" b="1" dirty="0"/>
              <a:t>Say</a:t>
            </a:r>
            <a:r>
              <a:rPr lang="en-US" dirty="0"/>
              <a:t>: Raise your hand if you think this is a good password. (Count the Student Responses)</a:t>
            </a:r>
            <a:endParaRPr lang="en-US" dirty="0">
              <a:cs typeface="Calibri"/>
            </a:endParaRPr>
          </a:p>
          <a:p>
            <a:r>
              <a:rPr lang="en-US" b="1" dirty="0"/>
              <a:t>Say</a:t>
            </a:r>
            <a:r>
              <a:rPr lang="en-US" dirty="0"/>
              <a:t>: Now raise your hand if you think this is a bad password. (Count the Student Responses)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7</a:t>
            </a:fld>
            <a:endParaRPr lang="en-US"/>
          </a:p>
        </p:txBody>
      </p:sp>
    </p:spTree>
    <p:extLst>
      <p:ext uri="{BB962C8B-B14F-4D97-AF65-F5344CB8AC3E}">
        <p14:creationId xmlns:p14="http://schemas.microsoft.com/office/powerpoint/2010/main" val="199357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 </a:t>
            </a:r>
            <a:r>
              <a:rPr lang="en-US" dirty="0"/>
              <a:t>- Slide 8: - Why are Passwords so Important?</a:t>
            </a:r>
          </a:p>
          <a:p>
            <a:r>
              <a:rPr lang="en-US" b="1" dirty="0"/>
              <a:t>Say</a:t>
            </a:r>
            <a:r>
              <a:rPr lang="en-US" dirty="0"/>
              <a:t>:  “Now I want you to think about why passwords are so important to us”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8</a:t>
            </a:fld>
            <a:endParaRPr lang="en-US"/>
          </a:p>
        </p:txBody>
      </p:sp>
    </p:spTree>
    <p:extLst>
      <p:ext uri="{BB962C8B-B14F-4D97-AF65-F5344CB8AC3E}">
        <p14:creationId xmlns:p14="http://schemas.microsoft.com/office/powerpoint/2010/main" val="688708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a:t>
            </a:r>
            <a:r>
              <a:rPr lang="en-US" dirty="0"/>
              <a:t>: Slide 9 - Warm Up</a:t>
            </a:r>
          </a:p>
          <a:p>
            <a:r>
              <a:rPr lang="en-US" b="1" dirty="0"/>
              <a:t>Ask</a:t>
            </a:r>
            <a:r>
              <a:rPr lang="en-US" dirty="0"/>
              <a:t>: Why do we think passwords are so important? </a:t>
            </a:r>
            <a:endParaRPr lang="en-US" dirty="0">
              <a:cs typeface="Calibri"/>
            </a:endParaRPr>
          </a:p>
          <a:p>
            <a:r>
              <a:rPr lang="en-US" b="1" dirty="0"/>
              <a:t>Say</a:t>
            </a:r>
            <a:r>
              <a:rPr lang="en-US" dirty="0"/>
              <a:t>: “First think in your head why they are important and then turn to your neighbor and compare answers. When you are finished face back towards the front so that I know we are ready to move on”</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46E3F1DF-2D4D-4120-B1DA-C42C0E859813}" type="slidenum">
              <a:rPr lang="en-US"/>
              <a:t>9</a:t>
            </a:fld>
            <a:endParaRPr lang="en-US"/>
          </a:p>
        </p:txBody>
      </p:sp>
    </p:spTree>
    <p:extLst>
      <p:ext uri="{BB962C8B-B14F-4D97-AF65-F5344CB8AC3E}">
        <p14:creationId xmlns:p14="http://schemas.microsoft.com/office/powerpoint/2010/main" val="1053071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Wednesday, December 8,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23353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Wednesday, December 8,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7561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Wednesday, December 8,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6621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Wednesday, December 8,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37322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Wednesday, December 8,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317387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Wednesday, December 8,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9062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Wednesday, December 8,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2736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Wednesday, December 8,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01967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Wednesday, December 8,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256786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Wednesday, December 8,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72681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Wednesday, December 8,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31282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Wednesday, December 8, 2021</a:t>
            </a:fld>
            <a:endParaRPr lang="en-US"/>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a:p>
        </p:txBody>
      </p:sp>
    </p:spTree>
    <p:extLst>
      <p:ext uri="{BB962C8B-B14F-4D97-AF65-F5344CB8AC3E}">
        <p14:creationId xmlns:p14="http://schemas.microsoft.com/office/powerpoint/2010/main" val="2670883284"/>
      </p:ext>
    </p:extLst>
  </p:cSld>
  <p:clrMap bg1="dk1" tx1="lt1" bg2="dk2" tx2="lt2" accent1="accent1" accent2="accent2" accent3="accent3" accent4="accent4" accent5="accent5" accent6="accent6" hlink="hlink" folHlink="folHlink"/>
  <p:sldLayoutIdLst>
    <p:sldLayoutId id="2147483710" r:id="rId1"/>
    <p:sldLayoutId id="2147483709" r:id="rId2"/>
    <p:sldLayoutId id="2147483708" r:id="rId3"/>
    <p:sldLayoutId id="2147483707" r:id="rId4"/>
    <p:sldLayoutId id="2147483706" r:id="rId5"/>
    <p:sldLayoutId id="2147483705" r:id="rId6"/>
    <p:sldLayoutId id="2147483704" r:id="rId7"/>
    <p:sldLayoutId id="2147483703" r:id="rId8"/>
    <p:sldLayoutId id="2147483702" r:id="rId9"/>
    <p:sldLayoutId id="2147483701" r:id="rId10"/>
    <p:sldLayoutId id="2147483700" r:id="rId11"/>
  </p:sldLayoutIdLst>
  <p:hf sldNum="0" hdr="0" ftr="0" dt="0"/>
  <p:txStyles>
    <p:titleStyle>
      <a:lvl1pPr algn="l" defTabSz="914400" rtl="0" eaLnBrk="1" latinLnBrk="0" hangingPunct="1">
        <a:lnSpc>
          <a:spcPct val="100000"/>
        </a:lnSpc>
        <a:spcBef>
          <a:spcPct val="0"/>
        </a:spcBef>
        <a:buNone/>
        <a:defRPr sz="32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F2D8BB2F-596E-49E9-9B98-C668D57D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a:extLst>
              <a:ext uri="{FF2B5EF4-FFF2-40B4-BE49-F238E27FC236}">
                <a16:creationId xmlns:a16="http://schemas.microsoft.com/office/drawing/2014/main" id="{C0C647C3-B861-4F68-B588-B256036CC8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7" name="Rectangle 10">
            <a:extLst>
              <a:ext uri="{FF2B5EF4-FFF2-40B4-BE49-F238E27FC236}">
                <a16:creationId xmlns:a16="http://schemas.microsoft.com/office/drawing/2014/main" id="{A2059896-276C-4929-94E3-64CC4E049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753690C-334D-4720-BF78-6F144A47B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25377" y="0"/>
            <a:ext cx="8166623" cy="6857999"/>
          </a:xfrm>
          <a:custGeom>
            <a:avLst/>
            <a:gdLst>
              <a:gd name="connsiteX0" fmla="*/ 2830856 w 8166623"/>
              <a:gd name="connsiteY0" fmla="*/ 564555 h 6857999"/>
              <a:gd name="connsiteX1" fmla="*/ 2434191 w 8166623"/>
              <a:gd name="connsiteY1" fmla="*/ 431154 h 6857999"/>
              <a:gd name="connsiteX2" fmla="*/ 2066449 w 8166623"/>
              <a:gd name="connsiteY2" fmla="*/ 114326 h 6857999"/>
              <a:gd name="connsiteX3" fmla="*/ 1933058 w 8166623"/>
              <a:gd name="connsiteY3" fmla="*/ 0 h 6857999"/>
              <a:gd name="connsiteX4" fmla="*/ 3321969 w 8166623"/>
              <a:gd name="connsiteY4" fmla="*/ 0 h 6857999"/>
              <a:gd name="connsiteX5" fmla="*/ 3326689 w 8166623"/>
              <a:gd name="connsiteY5" fmla="*/ 30950 h 6857999"/>
              <a:gd name="connsiteX6" fmla="*/ 3161411 w 8166623"/>
              <a:gd name="connsiteY6" fmla="*/ 397803 h 6857999"/>
              <a:gd name="connsiteX7" fmla="*/ 2830856 w 8166623"/>
              <a:gd name="connsiteY7" fmla="*/ 564555 h 6857999"/>
              <a:gd name="connsiteX8" fmla="*/ 7278031 w 8166623"/>
              <a:gd name="connsiteY8" fmla="*/ 923967 h 6857999"/>
              <a:gd name="connsiteX9" fmla="*/ 6948731 w 8166623"/>
              <a:gd name="connsiteY9" fmla="*/ 757294 h 6857999"/>
              <a:gd name="connsiteX10" fmla="*/ 6751151 w 8166623"/>
              <a:gd name="connsiteY10" fmla="*/ 390612 h 6857999"/>
              <a:gd name="connsiteX11" fmla="*/ 6882870 w 8166623"/>
              <a:gd name="connsiteY11" fmla="*/ 57264 h 6857999"/>
              <a:gd name="connsiteX12" fmla="*/ 6919402 w 8166623"/>
              <a:gd name="connsiteY12" fmla="*/ 20284 h 6857999"/>
              <a:gd name="connsiteX13" fmla="*/ 6939440 w 8166623"/>
              <a:gd name="connsiteY13" fmla="*/ 0 h 6857999"/>
              <a:gd name="connsiteX14" fmla="*/ 8166623 w 8166623"/>
              <a:gd name="connsiteY14" fmla="*/ 0 h 6857999"/>
              <a:gd name="connsiteX15" fmla="*/ 8166623 w 8166623"/>
              <a:gd name="connsiteY15" fmla="*/ 310035 h 6857999"/>
              <a:gd name="connsiteX16" fmla="*/ 8146049 w 8166623"/>
              <a:gd name="connsiteY16" fmla="*/ 326026 h 6857999"/>
              <a:gd name="connsiteX17" fmla="*/ 8002494 w 8166623"/>
              <a:gd name="connsiteY17" fmla="*/ 457281 h 6857999"/>
              <a:gd name="connsiteX18" fmla="*/ 7640263 w 8166623"/>
              <a:gd name="connsiteY18" fmla="*/ 790628 h 6857999"/>
              <a:gd name="connsiteX19" fmla="*/ 7278031 w 8166623"/>
              <a:gd name="connsiteY19" fmla="*/ 923967 h 6857999"/>
              <a:gd name="connsiteX20" fmla="*/ 1807497 w 8166623"/>
              <a:gd name="connsiteY20" fmla="*/ 2629588 h 6857999"/>
              <a:gd name="connsiteX21" fmla="*/ 648083 w 8166623"/>
              <a:gd name="connsiteY21" fmla="*/ 2544757 h 6857999"/>
              <a:gd name="connsiteX22" fmla="*/ 54627 w 8166623"/>
              <a:gd name="connsiteY22" fmla="*/ 2246303 h 6857999"/>
              <a:gd name="connsiteX23" fmla="*/ 21657 w 8166623"/>
              <a:gd name="connsiteY23" fmla="*/ 1881526 h 6857999"/>
              <a:gd name="connsiteX24" fmla="*/ 219477 w 8166623"/>
              <a:gd name="connsiteY24" fmla="*/ 1516748 h 6857999"/>
              <a:gd name="connsiteX25" fmla="*/ 497658 w 8166623"/>
              <a:gd name="connsiteY25" fmla="*/ 1470116 h 6857999"/>
              <a:gd name="connsiteX26" fmla="*/ 615114 w 8166623"/>
              <a:gd name="connsiteY26" fmla="*/ 1483587 h 6857999"/>
              <a:gd name="connsiteX27" fmla="*/ 1274506 w 8166623"/>
              <a:gd name="connsiteY27" fmla="*/ 1549910 h 6857999"/>
              <a:gd name="connsiteX28" fmla="*/ 1571235 w 8166623"/>
              <a:gd name="connsiteY28" fmla="*/ 1583072 h 6857999"/>
              <a:gd name="connsiteX29" fmla="*/ 1802022 w 8166623"/>
              <a:gd name="connsiteY29" fmla="*/ 1616233 h 6857999"/>
              <a:gd name="connsiteX30" fmla="*/ 2164690 w 8166623"/>
              <a:gd name="connsiteY30" fmla="*/ 1881526 h 6857999"/>
              <a:gd name="connsiteX31" fmla="*/ 2164690 w 8166623"/>
              <a:gd name="connsiteY31" fmla="*/ 2279464 h 6857999"/>
              <a:gd name="connsiteX32" fmla="*/ 1966872 w 8166623"/>
              <a:gd name="connsiteY32" fmla="*/ 2611080 h 6857999"/>
              <a:gd name="connsiteX33" fmla="*/ 1807497 w 8166623"/>
              <a:gd name="connsiteY33" fmla="*/ 2629588 h 6857999"/>
              <a:gd name="connsiteX34" fmla="*/ 8166623 w 8166623"/>
              <a:gd name="connsiteY34" fmla="*/ 2856916 h 6857999"/>
              <a:gd name="connsiteX35" fmla="*/ 8067145 w 8166623"/>
              <a:gd name="connsiteY35" fmla="*/ 2851664 h 6857999"/>
              <a:gd name="connsiteX36" fmla="*/ 7932531 w 8166623"/>
              <a:gd name="connsiteY36" fmla="*/ 2816516 h 6857999"/>
              <a:gd name="connsiteX37" fmla="*/ 8097971 w 8166623"/>
              <a:gd name="connsiteY37" fmla="*/ 1814904 h 6857999"/>
              <a:gd name="connsiteX38" fmla="*/ 8165181 w 8166623"/>
              <a:gd name="connsiteY38" fmla="*/ 1802385 h 6857999"/>
              <a:gd name="connsiteX39" fmla="*/ 8166623 w 8166623"/>
              <a:gd name="connsiteY39" fmla="*/ 1802055 h 6857999"/>
              <a:gd name="connsiteX40" fmla="*/ 8166623 w 8166623"/>
              <a:gd name="connsiteY40" fmla="*/ 5155168 h 6857999"/>
              <a:gd name="connsiteX41" fmla="*/ 8159191 w 8166623"/>
              <a:gd name="connsiteY41" fmla="*/ 5153872 h 6857999"/>
              <a:gd name="connsiteX42" fmla="*/ 8100130 w 8166623"/>
              <a:gd name="connsiteY42" fmla="*/ 5142464 h 6857999"/>
              <a:gd name="connsiteX43" fmla="*/ 7835808 w 8166623"/>
              <a:gd name="connsiteY43" fmla="*/ 4944165 h 6857999"/>
              <a:gd name="connsiteX44" fmla="*/ 7769727 w 8166623"/>
              <a:gd name="connsiteY44" fmla="*/ 4646717 h 6857999"/>
              <a:gd name="connsiteX45" fmla="*/ 7802767 w 8166623"/>
              <a:gd name="connsiteY45" fmla="*/ 4382319 h 6857999"/>
              <a:gd name="connsiteX46" fmla="*/ 8001009 w 8166623"/>
              <a:gd name="connsiteY46" fmla="*/ 4150969 h 6857999"/>
              <a:gd name="connsiteX47" fmla="*/ 8138655 w 8166623"/>
              <a:gd name="connsiteY47" fmla="*/ 4125989 h 6857999"/>
              <a:gd name="connsiteX48" fmla="*/ 8166623 w 8166623"/>
              <a:gd name="connsiteY48" fmla="*/ 4124835 h 6857999"/>
              <a:gd name="connsiteX49" fmla="*/ 545053 w 8166623"/>
              <a:gd name="connsiteY49" fmla="*/ 5362323 h 6857999"/>
              <a:gd name="connsiteX50" fmla="*/ 285416 w 8166623"/>
              <a:gd name="connsiteY50" fmla="*/ 5315542 h 6857999"/>
              <a:gd name="connsiteX51" fmla="*/ 120566 w 8166623"/>
              <a:gd name="connsiteY51" fmla="*/ 5215739 h 6857999"/>
              <a:gd name="connsiteX52" fmla="*/ 54627 w 8166623"/>
              <a:gd name="connsiteY52" fmla="*/ 5016136 h 6857999"/>
              <a:gd name="connsiteX53" fmla="*/ 21657 w 8166623"/>
              <a:gd name="connsiteY53" fmla="*/ 4916334 h 6857999"/>
              <a:gd name="connsiteX54" fmla="*/ 54627 w 8166623"/>
              <a:gd name="connsiteY54" fmla="*/ 4650196 h 6857999"/>
              <a:gd name="connsiteX55" fmla="*/ 252445 w 8166623"/>
              <a:gd name="connsiteY55" fmla="*/ 4417326 h 6857999"/>
              <a:gd name="connsiteX56" fmla="*/ 615113 w 8166623"/>
              <a:gd name="connsiteY56" fmla="*/ 4317524 h 6857999"/>
              <a:gd name="connsiteX57" fmla="*/ 977781 w 8166623"/>
              <a:gd name="connsiteY57" fmla="*/ 4284257 h 6857999"/>
              <a:gd name="connsiteX58" fmla="*/ 1472326 w 8166623"/>
              <a:gd name="connsiteY58" fmla="*/ 4184456 h 6857999"/>
              <a:gd name="connsiteX59" fmla="*/ 1723721 w 8166623"/>
              <a:gd name="connsiteY59" fmla="*/ 4130395 h 6857999"/>
              <a:gd name="connsiteX60" fmla="*/ 1900932 w 8166623"/>
              <a:gd name="connsiteY60" fmla="*/ 4151187 h 6857999"/>
              <a:gd name="connsiteX61" fmla="*/ 2164690 w 8166623"/>
              <a:gd name="connsiteY61" fmla="*/ 4550394 h 6857999"/>
              <a:gd name="connsiteX62" fmla="*/ 2131721 w 8166623"/>
              <a:gd name="connsiteY62" fmla="*/ 4883067 h 6857999"/>
              <a:gd name="connsiteX63" fmla="*/ 1999841 w 8166623"/>
              <a:gd name="connsiteY63" fmla="*/ 5049403 h 6857999"/>
              <a:gd name="connsiteX64" fmla="*/ 1736083 w 8166623"/>
              <a:gd name="connsiteY64" fmla="*/ 5182472 h 6857999"/>
              <a:gd name="connsiteX65" fmla="*/ 681053 w 8166623"/>
              <a:gd name="connsiteY65" fmla="*/ 5348808 h 6857999"/>
              <a:gd name="connsiteX66" fmla="*/ 545053 w 8166623"/>
              <a:gd name="connsiteY66" fmla="*/ 5362323 h 6857999"/>
              <a:gd name="connsiteX67" fmla="*/ 3242209 w 8166623"/>
              <a:gd name="connsiteY67" fmla="*/ 6857999 h 6857999"/>
              <a:gd name="connsiteX68" fmla="*/ 1777378 w 8166623"/>
              <a:gd name="connsiteY68" fmla="*/ 6857999 h 6857999"/>
              <a:gd name="connsiteX69" fmla="*/ 1852720 w 8166623"/>
              <a:gd name="connsiteY69" fmla="*/ 6796452 h 6857999"/>
              <a:gd name="connsiteX70" fmla="*/ 2396927 w 8166623"/>
              <a:gd name="connsiteY70" fmla="*/ 6361661 h 6857999"/>
              <a:gd name="connsiteX71" fmla="*/ 2727648 w 8166623"/>
              <a:gd name="connsiteY71" fmla="*/ 6194910 h 6857999"/>
              <a:gd name="connsiteX72" fmla="*/ 2926081 w 8166623"/>
              <a:gd name="connsiteY72" fmla="*/ 6228260 h 6857999"/>
              <a:gd name="connsiteX73" fmla="*/ 3091442 w 8166623"/>
              <a:gd name="connsiteY73" fmla="*/ 6328311 h 6857999"/>
              <a:gd name="connsiteX74" fmla="*/ 3157586 w 8166623"/>
              <a:gd name="connsiteY74" fmla="*/ 6428362 h 6857999"/>
              <a:gd name="connsiteX75" fmla="*/ 3289876 w 8166623"/>
              <a:gd name="connsiteY75" fmla="*/ 6661814 h 6857999"/>
              <a:gd name="connsiteX76" fmla="*/ 3265071 w 8166623"/>
              <a:gd name="connsiteY76" fmla="*/ 6811889 h 6857999"/>
              <a:gd name="connsiteX77" fmla="*/ 8166524 w 8166623"/>
              <a:gd name="connsiteY77" fmla="*/ 6857999 h 6857999"/>
              <a:gd name="connsiteX78" fmla="*/ 6706615 w 8166623"/>
              <a:gd name="connsiteY78" fmla="*/ 6857999 h 6857999"/>
              <a:gd name="connsiteX79" fmla="*/ 6698252 w 8166623"/>
              <a:gd name="connsiteY79" fmla="*/ 6835468 h 6857999"/>
              <a:gd name="connsiteX80" fmla="*/ 6685903 w 8166623"/>
              <a:gd name="connsiteY80" fmla="*/ 6735667 h 6857999"/>
              <a:gd name="connsiteX81" fmla="*/ 6850554 w 8166623"/>
              <a:gd name="connsiteY81" fmla="*/ 6336459 h 6857999"/>
              <a:gd name="connsiteX82" fmla="*/ 7146925 w 8166623"/>
              <a:gd name="connsiteY82" fmla="*/ 6170122 h 6857999"/>
              <a:gd name="connsiteX83" fmla="*/ 7509156 w 8166623"/>
              <a:gd name="connsiteY83" fmla="*/ 6303191 h 6857999"/>
              <a:gd name="connsiteX84" fmla="*/ 8036037 w 8166623"/>
              <a:gd name="connsiteY84" fmla="*/ 673566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8166623" h="6857999">
                <a:moveTo>
                  <a:pt x="2830856" y="564555"/>
                </a:moveTo>
                <a:cubicBezTo>
                  <a:pt x="2731690" y="564555"/>
                  <a:pt x="2599468" y="531204"/>
                  <a:pt x="2434191" y="431154"/>
                </a:cubicBezTo>
                <a:cubicBezTo>
                  <a:pt x="2434191" y="431154"/>
                  <a:pt x="2260651" y="281078"/>
                  <a:pt x="2066449" y="114326"/>
                </a:cubicBezTo>
                <a:lnTo>
                  <a:pt x="1933058" y="0"/>
                </a:lnTo>
                <a:lnTo>
                  <a:pt x="3321969" y="0"/>
                </a:lnTo>
                <a:lnTo>
                  <a:pt x="3326689" y="30950"/>
                </a:lnTo>
                <a:cubicBezTo>
                  <a:pt x="3326689" y="131001"/>
                  <a:pt x="3260577" y="264402"/>
                  <a:pt x="3161411" y="397803"/>
                </a:cubicBezTo>
                <a:cubicBezTo>
                  <a:pt x="3062245" y="531204"/>
                  <a:pt x="2930023" y="564555"/>
                  <a:pt x="2830856" y="564555"/>
                </a:cubicBezTo>
                <a:close/>
                <a:moveTo>
                  <a:pt x="7278031" y="923967"/>
                </a:moveTo>
                <a:cubicBezTo>
                  <a:pt x="7179242" y="923967"/>
                  <a:pt x="7080451" y="857297"/>
                  <a:pt x="6948731" y="757294"/>
                </a:cubicBezTo>
                <a:cubicBezTo>
                  <a:pt x="6817010" y="623954"/>
                  <a:pt x="6751151" y="490615"/>
                  <a:pt x="6751151" y="390612"/>
                </a:cubicBezTo>
                <a:cubicBezTo>
                  <a:pt x="6751151" y="290607"/>
                  <a:pt x="6784080" y="190603"/>
                  <a:pt x="6882870" y="57264"/>
                </a:cubicBezTo>
                <a:cubicBezTo>
                  <a:pt x="6899335" y="40597"/>
                  <a:pt x="6909627" y="30180"/>
                  <a:pt x="6919402" y="20284"/>
                </a:cubicBezTo>
                <a:lnTo>
                  <a:pt x="6939440" y="0"/>
                </a:lnTo>
                <a:lnTo>
                  <a:pt x="8166623" y="0"/>
                </a:lnTo>
                <a:lnTo>
                  <a:pt x="8166623" y="310035"/>
                </a:lnTo>
                <a:lnTo>
                  <a:pt x="8146049" y="326026"/>
                </a:lnTo>
                <a:cubicBezTo>
                  <a:pt x="8088936" y="369777"/>
                  <a:pt x="8101285" y="357277"/>
                  <a:pt x="8002494" y="457281"/>
                </a:cubicBezTo>
                <a:cubicBezTo>
                  <a:pt x="7771983" y="690624"/>
                  <a:pt x="7771983" y="657289"/>
                  <a:pt x="7640263" y="790628"/>
                </a:cubicBezTo>
                <a:cubicBezTo>
                  <a:pt x="7508543" y="890632"/>
                  <a:pt x="7409752" y="923967"/>
                  <a:pt x="7278031" y="923967"/>
                </a:cubicBezTo>
                <a:close/>
                <a:moveTo>
                  <a:pt x="1807497" y="2629588"/>
                </a:moveTo>
                <a:cubicBezTo>
                  <a:pt x="1471811" y="2632324"/>
                  <a:pt x="755234" y="2544757"/>
                  <a:pt x="648083" y="2544757"/>
                </a:cubicBezTo>
                <a:cubicBezTo>
                  <a:pt x="318385" y="2511595"/>
                  <a:pt x="120567" y="2445273"/>
                  <a:pt x="54627" y="2246303"/>
                </a:cubicBezTo>
                <a:cubicBezTo>
                  <a:pt x="-11313" y="2146819"/>
                  <a:pt x="-11313" y="2014172"/>
                  <a:pt x="21657" y="1881526"/>
                </a:cubicBezTo>
                <a:cubicBezTo>
                  <a:pt x="21657" y="1715718"/>
                  <a:pt x="87597" y="1583072"/>
                  <a:pt x="219477" y="1516748"/>
                </a:cubicBezTo>
                <a:cubicBezTo>
                  <a:pt x="293657" y="1491877"/>
                  <a:pt x="386384" y="1467006"/>
                  <a:pt x="497658" y="1470116"/>
                </a:cubicBezTo>
                <a:cubicBezTo>
                  <a:pt x="534749" y="1471151"/>
                  <a:pt x="573900" y="1475296"/>
                  <a:pt x="615114" y="1483587"/>
                </a:cubicBezTo>
                <a:cubicBezTo>
                  <a:pt x="615114" y="1483587"/>
                  <a:pt x="1208569" y="1549910"/>
                  <a:pt x="1274506" y="1549910"/>
                </a:cubicBezTo>
                <a:cubicBezTo>
                  <a:pt x="1373416" y="1549910"/>
                  <a:pt x="1538264" y="1583072"/>
                  <a:pt x="1571235" y="1583072"/>
                </a:cubicBezTo>
                <a:cubicBezTo>
                  <a:pt x="1802022" y="1616233"/>
                  <a:pt x="1802022" y="1616233"/>
                  <a:pt x="1802022" y="1616233"/>
                </a:cubicBezTo>
                <a:cubicBezTo>
                  <a:pt x="1999841" y="1682557"/>
                  <a:pt x="2098750" y="1782041"/>
                  <a:pt x="2164690" y="1881526"/>
                </a:cubicBezTo>
                <a:cubicBezTo>
                  <a:pt x="2197659" y="1981010"/>
                  <a:pt x="2197659" y="2113656"/>
                  <a:pt x="2164690" y="2279464"/>
                </a:cubicBezTo>
                <a:cubicBezTo>
                  <a:pt x="2131720" y="2445273"/>
                  <a:pt x="2065780" y="2577919"/>
                  <a:pt x="1966872" y="2611080"/>
                </a:cubicBezTo>
                <a:cubicBezTo>
                  <a:pt x="1942144" y="2623516"/>
                  <a:pt x="1884963" y="2628956"/>
                  <a:pt x="1807497" y="2629588"/>
                </a:cubicBezTo>
                <a:close/>
                <a:moveTo>
                  <a:pt x="8166623" y="2856916"/>
                </a:moveTo>
                <a:lnTo>
                  <a:pt x="8067145" y="2851664"/>
                </a:lnTo>
                <a:cubicBezTo>
                  <a:pt x="8018870" y="2844686"/>
                  <a:pt x="7973891" y="2833209"/>
                  <a:pt x="7932531" y="2816516"/>
                </a:cubicBezTo>
                <a:cubicBezTo>
                  <a:pt x="7700914" y="2582806"/>
                  <a:pt x="7634738" y="1948453"/>
                  <a:pt x="8097971" y="1814904"/>
                </a:cubicBezTo>
                <a:cubicBezTo>
                  <a:pt x="8122787" y="1810731"/>
                  <a:pt x="8145018" y="1806558"/>
                  <a:pt x="8165181" y="1802385"/>
                </a:cubicBezTo>
                <a:lnTo>
                  <a:pt x="8166623" y="1802055"/>
                </a:lnTo>
                <a:close/>
                <a:moveTo>
                  <a:pt x="8166623" y="5155168"/>
                </a:moveTo>
                <a:lnTo>
                  <a:pt x="8159191" y="5153872"/>
                </a:lnTo>
                <a:cubicBezTo>
                  <a:pt x="8144495" y="5151179"/>
                  <a:pt x="8125942" y="5147628"/>
                  <a:pt x="8100130" y="5142464"/>
                </a:cubicBezTo>
                <a:cubicBezTo>
                  <a:pt x="7967969" y="5109414"/>
                  <a:pt x="7901888" y="5043314"/>
                  <a:pt x="7835808" y="4944165"/>
                </a:cubicBezTo>
                <a:cubicBezTo>
                  <a:pt x="7802767" y="4845016"/>
                  <a:pt x="7769727" y="4745867"/>
                  <a:pt x="7769727" y="4646717"/>
                </a:cubicBezTo>
                <a:cubicBezTo>
                  <a:pt x="7769727" y="4547568"/>
                  <a:pt x="7769727" y="4481468"/>
                  <a:pt x="7802767" y="4382319"/>
                </a:cubicBezTo>
                <a:cubicBezTo>
                  <a:pt x="7835808" y="4283169"/>
                  <a:pt x="7901888" y="4184020"/>
                  <a:pt x="8001009" y="4150969"/>
                </a:cubicBezTo>
                <a:cubicBezTo>
                  <a:pt x="8038179" y="4138576"/>
                  <a:pt x="8084642" y="4130830"/>
                  <a:pt x="8138655" y="4125989"/>
                </a:cubicBezTo>
                <a:lnTo>
                  <a:pt x="8166623" y="4124835"/>
                </a:lnTo>
                <a:close/>
                <a:moveTo>
                  <a:pt x="545053" y="5362323"/>
                </a:moveTo>
                <a:cubicBezTo>
                  <a:pt x="421416" y="5365442"/>
                  <a:pt x="334870" y="5340491"/>
                  <a:pt x="285416" y="5315542"/>
                </a:cubicBezTo>
                <a:cubicBezTo>
                  <a:pt x="219476" y="5282274"/>
                  <a:pt x="153537" y="5249007"/>
                  <a:pt x="120566" y="5215739"/>
                </a:cubicBezTo>
                <a:cubicBezTo>
                  <a:pt x="87596" y="5149205"/>
                  <a:pt x="87596" y="5082671"/>
                  <a:pt x="54627" y="5016136"/>
                </a:cubicBezTo>
                <a:cubicBezTo>
                  <a:pt x="54627" y="4982869"/>
                  <a:pt x="21657" y="4949601"/>
                  <a:pt x="21657" y="4916334"/>
                </a:cubicBezTo>
                <a:cubicBezTo>
                  <a:pt x="-11313" y="4816532"/>
                  <a:pt x="-11313" y="4716731"/>
                  <a:pt x="54627" y="4650196"/>
                </a:cubicBezTo>
                <a:cubicBezTo>
                  <a:pt x="87596" y="4550394"/>
                  <a:pt x="153537" y="4483861"/>
                  <a:pt x="252445" y="4417326"/>
                </a:cubicBezTo>
                <a:cubicBezTo>
                  <a:pt x="351355" y="4350791"/>
                  <a:pt x="483234" y="4317524"/>
                  <a:pt x="615113" y="4317524"/>
                </a:cubicBezTo>
                <a:cubicBezTo>
                  <a:pt x="977781" y="4284257"/>
                  <a:pt x="977781" y="4284257"/>
                  <a:pt x="977781" y="4284257"/>
                </a:cubicBezTo>
                <a:cubicBezTo>
                  <a:pt x="1472326" y="4184456"/>
                  <a:pt x="1472326" y="4184456"/>
                  <a:pt x="1472326" y="4184456"/>
                </a:cubicBezTo>
                <a:cubicBezTo>
                  <a:pt x="1571234" y="4151187"/>
                  <a:pt x="1653659" y="4134554"/>
                  <a:pt x="1723721" y="4130395"/>
                </a:cubicBezTo>
                <a:cubicBezTo>
                  <a:pt x="1793780" y="4126237"/>
                  <a:pt x="1851478" y="4134554"/>
                  <a:pt x="1900932" y="4151187"/>
                </a:cubicBezTo>
                <a:cubicBezTo>
                  <a:pt x="2032811" y="4217722"/>
                  <a:pt x="2164690" y="4350791"/>
                  <a:pt x="2164690" y="4550394"/>
                </a:cubicBezTo>
                <a:cubicBezTo>
                  <a:pt x="2197660" y="4716731"/>
                  <a:pt x="2131721" y="4816532"/>
                  <a:pt x="2131721" y="4883067"/>
                </a:cubicBezTo>
                <a:cubicBezTo>
                  <a:pt x="2098750" y="4949601"/>
                  <a:pt x="2065781" y="4982869"/>
                  <a:pt x="1999841" y="5049403"/>
                </a:cubicBezTo>
                <a:cubicBezTo>
                  <a:pt x="1933902" y="5082671"/>
                  <a:pt x="1867962" y="5115938"/>
                  <a:pt x="1736083" y="5182472"/>
                </a:cubicBezTo>
                <a:cubicBezTo>
                  <a:pt x="1604204" y="5215739"/>
                  <a:pt x="681053" y="5348808"/>
                  <a:pt x="681053" y="5348808"/>
                </a:cubicBezTo>
                <a:cubicBezTo>
                  <a:pt x="631598" y="5357125"/>
                  <a:pt x="586265" y="5361283"/>
                  <a:pt x="545053" y="5362323"/>
                </a:cubicBezTo>
                <a:close/>
                <a:moveTo>
                  <a:pt x="3242209" y="6857999"/>
                </a:moveTo>
                <a:lnTo>
                  <a:pt x="1777378" y="6857999"/>
                </a:lnTo>
                <a:lnTo>
                  <a:pt x="1852720" y="6796452"/>
                </a:lnTo>
                <a:cubicBezTo>
                  <a:pt x="2099793" y="6596155"/>
                  <a:pt x="2396927" y="6361661"/>
                  <a:pt x="2396927" y="6361661"/>
                </a:cubicBezTo>
                <a:cubicBezTo>
                  <a:pt x="2529214" y="6261610"/>
                  <a:pt x="2661504" y="6194910"/>
                  <a:pt x="2727648" y="6194910"/>
                </a:cubicBezTo>
                <a:cubicBezTo>
                  <a:pt x="2826864" y="6194910"/>
                  <a:pt x="2893009" y="6194910"/>
                  <a:pt x="2926081" y="6228260"/>
                </a:cubicBezTo>
                <a:cubicBezTo>
                  <a:pt x="2992225" y="6261610"/>
                  <a:pt x="3025298" y="6294960"/>
                  <a:pt x="3091442" y="6328311"/>
                </a:cubicBezTo>
                <a:cubicBezTo>
                  <a:pt x="3124515" y="6395011"/>
                  <a:pt x="3157586" y="6428362"/>
                  <a:pt x="3157586" y="6428362"/>
                </a:cubicBezTo>
                <a:cubicBezTo>
                  <a:pt x="3223731" y="6495062"/>
                  <a:pt x="3256803" y="6595113"/>
                  <a:pt x="3289876" y="6661814"/>
                </a:cubicBezTo>
                <a:cubicBezTo>
                  <a:pt x="3289876" y="6711839"/>
                  <a:pt x="3281607" y="6761864"/>
                  <a:pt x="3265071" y="6811889"/>
                </a:cubicBezTo>
                <a:close/>
                <a:moveTo>
                  <a:pt x="8166524" y="6857999"/>
                </a:moveTo>
                <a:lnTo>
                  <a:pt x="6706615" y="6857999"/>
                </a:lnTo>
                <a:lnTo>
                  <a:pt x="6698252" y="6835468"/>
                </a:lnTo>
                <a:cubicBezTo>
                  <a:pt x="6690019" y="6802201"/>
                  <a:pt x="6685903" y="6768934"/>
                  <a:pt x="6685903" y="6735667"/>
                </a:cubicBezTo>
                <a:cubicBezTo>
                  <a:pt x="6652974" y="6602597"/>
                  <a:pt x="6718833" y="6469527"/>
                  <a:pt x="6850554" y="6336459"/>
                </a:cubicBezTo>
                <a:cubicBezTo>
                  <a:pt x="6949344" y="6236657"/>
                  <a:pt x="7048135" y="6170122"/>
                  <a:pt x="7146925" y="6170122"/>
                </a:cubicBezTo>
                <a:cubicBezTo>
                  <a:pt x="7245715" y="6170122"/>
                  <a:pt x="7377435" y="6236657"/>
                  <a:pt x="7509156" y="6303191"/>
                </a:cubicBezTo>
                <a:cubicBezTo>
                  <a:pt x="7542086" y="6336459"/>
                  <a:pt x="8036037" y="6735667"/>
                  <a:pt x="8036037" y="673566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6480000" y="728663"/>
            <a:ext cx="5015638" cy="2795737"/>
          </a:xfrm>
        </p:spPr>
        <p:txBody>
          <a:bodyPr>
            <a:normAutofit/>
          </a:bodyPr>
          <a:lstStyle/>
          <a:p>
            <a:r>
              <a:rPr lang="en-US" sz="4300">
                <a:cs typeface="Calibri Light"/>
              </a:rPr>
              <a:t>Authentication</a:t>
            </a:r>
          </a:p>
        </p:txBody>
      </p:sp>
      <p:sp>
        <p:nvSpPr>
          <p:cNvPr id="3" name="Subtitle 2"/>
          <p:cNvSpPr>
            <a:spLocks noGrp="1"/>
          </p:cNvSpPr>
          <p:nvPr>
            <p:ph type="subTitle" idx="1"/>
          </p:nvPr>
        </p:nvSpPr>
        <p:spPr>
          <a:xfrm>
            <a:off x="6480000" y="3830399"/>
            <a:ext cx="5015638" cy="1938576"/>
          </a:xfrm>
        </p:spPr>
        <p:txBody>
          <a:bodyPr vert="horz" lIns="0" tIns="0" rIns="0" bIns="0" rtlCol="0" anchor="t">
            <a:normAutofit/>
          </a:bodyPr>
          <a:lstStyle/>
          <a:p>
            <a:r>
              <a:rPr lang="en-US">
                <a:solidFill>
                  <a:schemeClr val="tx1"/>
                </a:solidFill>
              </a:rPr>
              <a:t>Password Safety</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75FF88DA-F544-48DC-A77D-355F134193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507BD9A-E504-4910-8840-8CD67578C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27796E5A-5224-4D7A-AE21-974F820D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9626" y="0"/>
            <a:ext cx="11382374" cy="6858000"/>
          </a:xfrm>
          <a:custGeom>
            <a:avLst/>
            <a:gdLst>
              <a:gd name="connsiteX0" fmla="*/ 7488223 w 11382374"/>
              <a:gd name="connsiteY0" fmla="*/ 5362710 h 6858000"/>
              <a:gd name="connsiteX1" fmla="*/ 7660754 w 11382374"/>
              <a:gd name="connsiteY1" fmla="*/ 5395635 h 6858000"/>
              <a:gd name="connsiteX2" fmla="*/ 7791274 w 11382374"/>
              <a:gd name="connsiteY2" fmla="*/ 5499694 h 6858000"/>
              <a:gd name="connsiteX3" fmla="*/ 7895690 w 11382374"/>
              <a:gd name="connsiteY3" fmla="*/ 5707813 h 6858000"/>
              <a:gd name="connsiteX4" fmla="*/ 8026210 w 11382374"/>
              <a:gd name="connsiteY4" fmla="*/ 6540288 h 6858000"/>
              <a:gd name="connsiteX5" fmla="*/ 8000106 w 11382374"/>
              <a:gd name="connsiteY5" fmla="*/ 6852467 h 6858000"/>
              <a:gd name="connsiteX6" fmla="*/ 7997209 w 11382374"/>
              <a:gd name="connsiteY6" fmla="*/ 6858000 h 6858000"/>
              <a:gd name="connsiteX7" fmla="*/ 7284161 w 11382374"/>
              <a:gd name="connsiteY7" fmla="*/ 6858000 h 6858000"/>
              <a:gd name="connsiteX8" fmla="*/ 7261037 w 11382374"/>
              <a:gd name="connsiteY8" fmla="*/ 6815477 h 6858000"/>
              <a:gd name="connsiteX9" fmla="*/ 7216986 w 11382374"/>
              <a:gd name="connsiteY9" fmla="*/ 6592318 h 6858000"/>
              <a:gd name="connsiteX10" fmla="*/ 7190882 w 11382374"/>
              <a:gd name="connsiteY10" fmla="*/ 6306155 h 6858000"/>
              <a:gd name="connsiteX11" fmla="*/ 7112570 w 11382374"/>
              <a:gd name="connsiteY11" fmla="*/ 5915932 h 6858000"/>
              <a:gd name="connsiteX12" fmla="*/ 7086466 w 11382374"/>
              <a:gd name="connsiteY12" fmla="*/ 5577739 h 6858000"/>
              <a:gd name="connsiteX13" fmla="*/ 7399714 w 11382374"/>
              <a:gd name="connsiteY13" fmla="*/ 5369620 h 6858000"/>
              <a:gd name="connsiteX14" fmla="*/ 7488223 w 11382374"/>
              <a:gd name="connsiteY14" fmla="*/ 5362710 h 6858000"/>
              <a:gd name="connsiteX15" fmla="*/ 4656642 w 11382374"/>
              <a:gd name="connsiteY15" fmla="*/ 5350109 h 6858000"/>
              <a:gd name="connsiteX16" fmla="*/ 4832285 w 11382374"/>
              <a:gd name="connsiteY16" fmla="*/ 5369620 h 6858000"/>
              <a:gd name="connsiteX17" fmla="*/ 5092495 w 11382374"/>
              <a:gd name="connsiteY17" fmla="*/ 5525709 h 6858000"/>
              <a:gd name="connsiteX18" fmla="*/ 5040453 w 11382374"/>
              <a:gd name="connsiteY18" fmla="*/ 6566303 h 6858000"/>
              <a:gd name="connsiteX19" fmla="*/ 4996086 w 11382374"/>
              <a:gd name="connsiteY19" fmla="*/ 6815071 h 6858000"/>
              <a:gd name="connsiteX20" fmla="*/ 4979880 w 11382374"/>
              <a:gd name="connsiteY20" fmla="*/ 6858000 h 6858000"/>
              <a:gd name="connsiteX21" fmla="*/ 4220086 w 11382374"/>
              <a:gd name="connsiteY21" fmla="*/ 6858000 h 6858000"/>
              <a:gd name="connsiteX22" fmla="*/ 4215097 w 11382374"/>
              <a:gd name="connsiteY22" fmla="*/ 6841085 h 6858000"/>
              <a:gd name="connsiteX23" fmla="*/ 4207778 w 11382374"/>
              <a:gd name="connsiteY23" fmla="*/ 6592318 h 6858000"/>
              <a:gd name="connsiteX24" fmla="*/ 4259820 w 11382374"/>
              <a:gd name="connsiteY24" fmla="*/ 6072021 h 6858000"/>
              <a:gd name="connsiteX25" fmla="*/ 4285842 w 11382374"/>
              <a:gd name="connsiteY25" fmla="*/ 5837887 h 6858000"/>
              <a:gd name="connsiteX26" fmla="*/ 4311863 w 11382374"/>
              <a:gd name="connsiteY26" fmla="*/ 5655783 h 6858000"/>
              <a:gd name="connsiteX27" fmla="*/ 4520031 w 11382374"/>
              <a:gd name="connsiteY27" fmla="*/ 5369620 h 6858000"/>
              <a:gd name="connsiteX28" fmla="*/ 4656642 w 11382374"/>
              <a:gd name="connsiteY28" fmla="*/ 5350109 h 6858000"/>
              <a:gd name="connsiteX29" fmla="*/ 9692662 w 11382374"/>
              <a:gd name="connsiteY29" fmla="*/ 4481788 h 6858000"/>
              <a:gd name="connsiteX30" fmla="*/ 9928184 w 11382374"/>
              <a:gd name="connsiteY30" fmla="*/ 4560075 h 6858000"/>
              <a:gd name="connsiteX31" fmla="*/ 10137538 w 11382374"/>
              <a:gd name="connsiteY31" fmla="*/ 4768841 h 6858000"/>
              <a:gd name="connsiteX32" fmla="*/ 10320722 w 11382374"/>
              <a:gd name="connsiteY32" fmla="*/ 5003703 h 6858000"/>
              <a:gd name="connsiteX33" fmla="*/ 10582413 w 11382374"/>
              <a:gd name="connsiteY33" fmla="*/ 5290756 h 6858000"/>
              <a:gd name="connsiteX34" fmla="*/ 10765597 w 11382374"/>
              <a:gd name="connsiteY34" fmla="*/ 5603905 h 6858000"/>
              <a:gd name="connsiteX35" fmla="*/ 10608582 w 11382374"/>
              <a:gd name="connsiteY35" fmla="*/ 5917053 h 6858000"/>
              <a:gd name="connsiteX36" fmla="*/ 10320722 w 11382374"/>
              <a:gd name="connsiteY36" fmla="*/ 6021436 h 6858000"/>
              <a:gd name="connsiteX37" fmla="*/ 10189876 w 11382374"/>
              <a:gd name="connsiteY37" fmla="*/ 5995340 h 6858000"/>
              <a:gd name="connsiteX38" fmla="*/ 10006692 w 11382374"/>
              <a:gd name="connsiteY38" fmla="*/ 5864862 h 6858000"/>
              <a:gd name="connsiteX39" fmla="*/ 9457140 w 11382374"/>
              <a:gd name="connsiteY39" fmla="*/ 5186373 h 6858000"/>
              <a:gd name="connsiteX40" fmla="*/ 9326294 w 11382374"/>
              <a:gd name="connsiteY40" fmla="*/ 4925416 h 6858000"/>
              <a:gd name="connsiteX41" fmla="*/ 9352463 w 11382374"/>
              <a:gd name="connsiteY41" fmla="*/ 4768841 h 6858000"/>
              <a:gd name="connsiteX42" fmla="*/ 9430971 w 11382374"/>
              <a:gd name="connsiteY42" fmla="*/ 4638363 h 6858000"/>
              <a:gd name="connsiteX43" fmla="*/ 9509478 w 11382374"/>
              <a:gd name="connsiteY43" fmla="*/ 4586171 h 6858000"/>
              <a:gd name="connsiteX44" fmla="*/ 9692662 w 11382374"/>
              <a:gd name="connsiteY44" fmla="*/ 4481788 h 6858000"/>
              <a:gd name="connsiteX45" fmla="*/ 2119526 w 11382374"/>
              <a:gd name="connsiteY45" fmla="*/ 4452741 h 6858000"/>
              <a:gd name="connsiteX46" fmla="*/ 2407387 w 11382374"/>
              <a:gd name="connsiteY46" fmla="*/ 4583154 h 6858000"/>
              <a:gd name="connsiteX47" fmla="*/ 2538232 w 11382374"/>
              <a:gd name="connsiteY47" fmla="*/ 4843979 h 6858000"/>
              <a:gd name="connsiteX48" fmla="*/ 2433556 w 11382374"/>
              <a:gd name="connsiteY48" fmla="*/ 5156969 h 6858000"/>
              <a:gd name="connsiteX49" fmla="*/ 1857834 w 11382374"/>
              <a:gd name="connsiteY49" fmla="*/ 5835114 h 6858000"/>
              <a:gd name="connsiteX50" fmla="*/ 1255944 w 11382374"/>
              <a:gd name="connsiteY50" fmla="*/ 5887279 h 6858000"/>
              <a:gd name="connsiteX51" fmla="*/ 1098929 w 11382374"/>
              <a:gd name="connsiteY51" fmla="*/ 5652536 h 6858000"/>
              <a:gd name="connsiteX52" fmla="*/ 1203606 w 11382374"/>
              <a:gd name="connsiteY52" fmla="*/ 5365629 h 6858000"/>
              <a:gd name="connsiteX53" fmla="*/ 1386790 w 11382374"/>
              <a:gd name="connsiteY53" fmla="*/ 5078721 h 6858000"/>
              <a:gd name="connsiteX54" fmla="*/ 1753158 w 11382374"/>
              <a:gd name="connsiteY54" fmla="*/ 4661401 h 6858000"/>
              <a:gd name="connsiteX55" fmla="*/ 1805496 w 11382374"/>
              <a:gd name="connsiteY55" fmla="*/ 4609236 h 6858000"/>
              <a:gd name="connsiteX56" fmla="*/ 2119526 w 11382374"/>
              <a:gd name="connsiteY56" fmla="*/ 4452741 h 6858000"/>
              <a:gd name="connsiteX57" fmla="*/ 469454 w 11382374"/>
              <a:gd name="connsiteY57" fmla="*/ 2399882 h 6858000"/>
              <a:gd name="connsiteX58" fmla="*/ 1408362 w 11382374"/>
              <a:gd name="connsiteY58" fmla="*/ 2425998 h 6858000"/>
              <a:gd name="connsiteX59" fmla="*/ 1669169 w 11382374"/>
              <a:gd name="connsiteY59" fmla="*/ 2556576 h 6858000"/>
              <a:gd name="connsiteX60" fmla="*/ 1721331 w 11382374"/>
              <a:gd name="connsiteY60" fmla="*/ 2869964 h 6858000"/>
              <a:gd name="connsiteX61" fmla="*/ 1617008 w 11382374"/>
              <a:gd name="connsiteY61" fmla="*/ 3157235 h 6858000"/>
              <a:gd name="connsiteX62" fmla="*/ 1356200 w 11382374"/>
              <a:gd name="connsiteY62" fmla="*/ 3261698 h 6858000"/>
              <a:gd name="connsiteX63" fmla="*/ 469454 w 11382374"/>
              <a:gd name="connsiteY63" fmla="*/ 3235582 h 6858000"/>
              <a:gd name="connsiteX64" fmla="*/ 417292 w 11382374"/>
              <a:gd name="connsiteY64" fmla="*/ 3235582 h 6858000"/>
              <a:gd name="connsiteX65" fmla="*/ 104323 w 11382374"/>
              <a:gd name="connsiteY65" fmla="*/ 3105004 h 6858000"/>
              <a:gd name="connsiteX66" fmla="*/ 0 w 11382374"/>
              <a:gd name="connsiteY66" fmla="*/ 2869964 h 6858000"/>
              <a:gd name="connsiteX67" fmla="*/ 104323 w 11382374"/>
              <a:gd name="connsiteY67" fmla="*/ 2504345 h 6858000"/>
              <a:gd name="connsiteX68" fmla="*/ 469454 w 11382374"/>
              <a:gd name="connsiteY68" fmla="*/ 2399882 h 6858000"/>
              <a:gd name="connsiteX69" fmla="*/ 11342469 w 11382374"/>
              <a:gd name="connsiteY69" fmla="*/ 2399881 h 6858000"/>
              <a:gd name="connsiteX70" fmla="*/ 11382374 w 11382374"/>
              <a:gd name="connsiteY70" fmla="*/ 2399881 h 6858000"/>
              <a:gd name="connsiteX71" fmla="*/ 11382374 w 11382374"/>
              <a:gd name="connsiteY71" fmla="*/ 3263992 h 6858000"/>
              <a:gd name="connsiteX72" fmla="*/ 11352250 w 11382374"/>
              <a:gd name="connsiteY72" fmla="*/ 3262589 h 6858000"/>
              <a:gd name="connsiteX73" fmla="*/ 11238146 w 11382374"/>
              <a:gd name="connsiteY73" fmla="*/ 3255148 h 6858000"/>
              <a:gd name="connsiteX74" fmla="*/ 10768692 w 11382374"/>
              <a:gd name="connsiteY74" fmla="*/ 3255148 h 6858000"/>
              <a:gd name="connsiteX75" fmla="*/ 10533965 w 11382374"/>
              <a:gd name="connsiteY75" fmla="*/ 3229231 h 6858000"/>
              <a:gd name="connsiteX76" fmla="*/ 10299238 w 11382374"/>
              <a:gd name="connsiteY76" fmla="*/ 3125562 h 6858000"/>
              <a:gd name="connsiteX77" fmla="*/ 10220996 w 11382374"/>
              <a:gd name="connsiteY77" fmla="*/ 2944142 h 6858000"/>
              <a:gd name="connsiteX78" fmla="*/ 10220996 w 11382374"/>
              <a:gd name="connsiteY78" fmla="*/ 2814556 h 6858000"/>
              <a:gd name="connsiteX79" fmla="*/ 10299238 w 11382374"/>
              <a:gd name="connsiteY79" fmla="*/ 2581302 h 6858000"/>
              <a:gd name="connsiteX80" fmla="*/ 10507884 w 11382374"/>
              <a:gd name="connsiteY80" fmla="*/ 2477633 h 6858000"/>
              <a:gd name="connsiteX81" fmla="*/ 10820854 w 11382374"/>
              <a:gd name="connsiteY81" fmla="*/ 2451716 h 6858000"/>
              <a:gd name="connsiteX82" fmla="*/ 11342469 w 11382374"/>
              <a:gd name="connsiteY82" fmla="*/ 2399881 h 6858000"/>
              <a:gd name="connsiteX83" fmla="*/ 9918575 w 11382374"/>
              <a:gd name="connsiteY83" fmla="*/ 0 h 6858000"/>
              <a:gd name="connsiteX84" fmla="*/ 10743186 w 11382374"/>
              <a:gd name="connsiteY84" fmla="*/ 0 h 6858000"/>
              <a:gd name="connsiteX85" fmla="*/ 10752356 w 11382374"/>
              <a:gd name="connsiteY85" fmla="*/ 13166 h 6858000"/>
              <a:gd name="connsiteX86" fmla="*/ 10768671 w 11382374"/>
              <a:gd name="connsiteY86" fmla="*/ 133340 h 6858000"/>
              <a:gd name="connsiteX87" fmla="*/ 10638151 w 11382374"/>
              <a:gd name="connsiteY87" fmla="*/ 445143 h 6858000"/>
              <a:gd name="connsiteX88" fmla="*/ 10063862 w 11382374"/>
              <a:gd name="connsiteY88" fmla="*/ 1094733 h 6858000"/>
              <a:gd name="connsiteX89" fmla="*/ 9750613 w 11382374"/>
              <a:gd name="connsiteY89" fmla="*/ 1250634 h 6858000"/>
              <a:gd name="connsiteX90" fmla="*/ 9437364 w 11382374"/>
              <a:gd name="connsiteY90" fmla="*/ 1120716 h 6858000"/>
              <a:gd name="connsiteX91" fmla="*/ 9306844 w 11382374"/>
              <a:gd name="connsiteY91" fmla="*/ 886864 h 6858000"/>
              <a:gd name="connsiteX92" fmla="*/ 9411260 w 11382374"/>
              <a:gd name="connsiteY92" fmla="*/ 601045 h 6858000"/>
              <a:gd name="connsiteX93" fmla="*/ 9750613 w 11382374"/>
              <a:gd name="connsiteY93" fmla="*/ 185307 h 6858000"/>
              <a:gd name="connsiteX94" fmla="*/ 9887659 w 11382374"/>
              <a:gd name="connsiteY94" fmla="*/ 35902 h 6858000"/>
              <a:gd name="connsiteX95" fmla="*/ 7061905 w 11382374"/>
              <a:gd name="connsiteY95" fmla="*/ 0 h 6858000"/>
              <a:gd name="connsiteX96" fmla="*/ 7888888 w 11382374"/>
              <a:gd name="connsiteY96" fmla="*/ 0 h 6858000"/>
              <a:gd name="connsiteX97" fmla="*/ 7883747 w 11382374"/>
              <a:gd name="connsiteY97" fmla="*/ 27195 h 6858000"/>
              <a:gd name="connsiteX98" fmla="*/ 7864297 w 11382374"/>
              <a:gd name="connsiteY98" fmla="*/ 134735 h 6858000"/>
              <a:gd name="connsiteX99" fmla="*/ 7708697 w 11382374"/>
              <a:gd name="connsiteY99" fmla="*/ 343299 h 6858000"/>
              <a:gd name="connsiteX100" fmla="*/ 7475296 w 11382374"/>
              <a:gd name="connsiteY100" fmla="*/ 395440 h 6858000"/>
              <a:gd name="connsiteX101" fmla="*/ 7267829 w 11382374"/>
              <a:gd name="connsiteY101" fmla="*/ 369370 h 6858000"/>
              <a:gd name="connsiteX102" fmla="*/ 7086296 w 11382374"/>
              <a:gd name="connsiteY102" fmla="*/ 212947 h 6858000"/>
              <a:gd name="connsiteX103" fmla="*/ 7063604 w 11382374"/>
              <a:gd name="connsiteY103" fmla="*/ 59783 h 6858000"/>
              <a:gd name="connsiteX104" fmla="*/ 4436312 w 11382374"/>
              <a:gd name="connsiteY104" fmla="*/ 0 h 6858000"/>
              <a:gd name="connsiteX105" fmla="*/ 5284401 w 11382374"/>
              <a:gd name="connsiteY105" fmla="*/ 0 h 6858000"/>
              <a:gd name="connsiteX106" fmla="*/ 5287671 w 11382374"/>
              <a:gd name="connsiteY106" fmla="*/ 38941 h 6858000"/>
              <a:gd name="connsiteX107" fmla="*/ 5253695 w 11382374"/>
              <a:gd name="connsiteY107" fmla="*/ 266980 h 6858000"/>
              <a:gd name="connsiteX108" fmla="*/ 4467755 w 11382374"/>
              <a:gd name="connsiteY108" fmla="*/ 136439 h 6858000"/>
              <a:gd name="connsiteX109" fmla="*/ 4448108 w 11382374"/>
              <a:gd name="connsiteY109" fmla="*/ 40165 h 6858000"/>
              <a:gd name="connsiteX110" fmla="*/ 1329412 w 11382374"/>
              <a:gd name="connsiteY110" fmla="*/ 0 h 6858000"/>
              <a:gd name="connsiteX111" fmla="*/ 2250935 w 11382374"/>
              <a:gd name="connsiteY111" fmla="*/ 0 h 6858000"/>
              <a:gd name="connsiteX112" fmla="*/ 2264829 w 11382374"/>
              <a:gd name="connsiteY112" fmla="*/ 12434 h 6858000"/>
              <a:gd name="connsiteX113" fmla="*/ 2297116 w 11382374"/>
              <a:gd name="connsiteY113" fmla="*/ 29891 h 6858000"/>
              <a:gd name="connsiteX114" fmla="*/ 2454059 w 11382374"/>
              <a:gd name="connsiteY114" fmla="*/ 211776 h 6858000"/>
              <a:gd name="connsiteX115" fmla="*/ 2715628 w 11382374"/>
              <a:gd name="connsiteY115" fmla="*/ 497595 h 6858000"/>
              <a:gd name="connsiteX116" fmla="*/ 2820255 w 11382374"/>
              <a:gd name="connsiteY116" fmla="*/ 783415 h 6858000"/>
              <a:gd name="connsiteX117" fmla="*/ 2689471 w 11382374"/>
              <a:gd name="connsiteY117" fmla="*/ 1043250 h 6858000"/>
              <a:gd name="connsiteX118" fmla="*/ 2401745 w 11382374"/>
              <a:gd name="connsiteY118" fmla="*/ 1199152 h 6858000"/>
              <a:gd name="connsiteX119" fmla="*/ 2140175 w 11382374"/>
              <a:gd name="connsiteY119" fmla="*/ 1095218 h 6858000"/>
              <a:gd name="connsiteX120" fmla="*/ 1930919 w 11382374"/>
              <a:gd name="connsiteY120" fmla="*/ 887349 h 6858000"/>
              <a:gd name="connsiteX121" fmla="*/ 1669350 w 11382374"/>
              <a:gd name="connsiteY121" fmla="*/ 575546 h 6858000"/>
              <a:gd name="connsiteX122" fmla="*/ 1486251 w 11382374"/>
              <a:gd name="connsiteY122" fmla="*/ 393661 h 6858000"/>
              <a:gd name="connsiteX123" fmla="*/ 1329310 w 11382374"/>
              <a:gd name="connsiteY123" fmla="*/ 81858 h 6858000"/>
              <a:gd name="connsiteX124" fmla="*/ 1328084 w 11382374"/>
              <a:gd name="connsiteY124" fmla="*/ 35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1382374" h="6858000">
                <a:moveTo>
                  <a:pt x="7488223" y="5362710"/>
                </a:moveTo>
                <a:cubicBezTo>
                  <a:pt x="7567759" y="5366368"/>
                  <a:pt x="7621598" y="5395635"/>
                  <a:pt x="7660754" y="5395635"/>
                </a:cubicBezTo>
                <a:cubicBezTo>
                  <a:pt x="7712962" y="5421650"/>
                  <a:pt x="7739066" y="5447665"/>
                  <a:pt x="7791274" y="5499694"/>
                </a:cubicBezTo>
                <a:cubicBezTo>
                  <a:pt x="7817378" y="5551724"/>
                  <a:pt x="7843482" y="5603754"/>
                  <a:pt x="7895690" y="5707813"/>
                </a:cubicBezTo>
                <a:cubicBezTo>
                  <a:pt x="7921794" y="5811873"/>
                  <a:pt x="8026210" y="6540288"/>
                  <a:pt x="8026210" y="6540288"/>
                </a:cubicBezTo>
                <a:cubicBezTo>
                  <a:pt x="8052314" y="6696377"/>
                  <a:pt x="8026210" y="6800437"/>
                  <a:pt x="8000106" y="6852467"/>
                </a:cubicBezTo>
                <a:lnTo>
                  <a:pt x="7997209" y="6858000"/>
                </a:lnTo>
                <a:lnTo>
                  <a:pt x="7284161" y="6858000"/>
                </a:lnTo>
                <a:lnTo>
                  <a:pt x="7261037" y="6815477"/>
                </a:lnTo>
                <a:cubicBezTo>
                  <a:pt x="7231670" y="6748407"/>
                  <a:pt x="7216986" y="6670363"/>
                  <a:pt x="7216986" y="6592318"/>
                </a:cubicBezTo>
                <a:cubicBezTo>
                  <a:pt x="7190882" y="6306155"/>
                  <a:pt x="7190882" y="6306155"/>
                  <a:pt x="7190882" y="6306155"/>
                </a:cubicBezTo>
                <a:cubicBezTo>
                  <a:pt x="7112570" y="5915932"/>
                  <a:pt x="7112570" y="5915932"/>
                  <a:pt x="7112570" y="5915932"/>
                </a:cubicBezTo>
                <a:cubicBezTo>
                  <a:pt x="7060362" y="5759843"/>
                  <a:pt x="7060362" y="5655783"/>
                  <a:pt x="7086466" y="5577739"/>
                </a:cubicBezTo>
                <a:cubicBezTo>
                  <a:pt x="7138674" y="5473679"/>
                  <a:pt x="7243090" y="5369620"/>
                  <a:pt x="7399714" y="5369620"/>
                </a:cubicBezTo>
                <a:cubicBezTo>
                  <a:pt x="7432344" y="5363117"/>
                  <a:pt x="7461711" y="5361491"/>
                  <a:pt x="7488223" y="5362710"/>
                </a:cubicBezTo>
                <a:close/>
                <a:moveTo>
                  <a:pt x="4656642" y="5350109"/>
                </a:moveTo>
                <a:cubicBezTo>
                  <a:pt x="4708684" y="5350109"/>
                  <a:pt x="4767233" y="5356613"/>
                  <a:pt x="4832285" y="5369620"/>
                </a:cubicBezTo>
                <a:cubicBezTo>
                  <a:pt x="4962390" y="5395635"/>
                  <a:pt x="5066474" y="5447665"/>
                  <a:pt x="5092495" y="5525709"/>
                </a:cubicBezTo>
                <a:cubicBezTo>
                  <a:pt x="5144537" y="5629769"/>
                  <a:pt x="5040453" y="6462244"/>
                  <a:pt x="5040453" y="6566303"/>
                </a:cubicBezTo>
                <a:cubicBezTo>
                  <a:pt x="5030696" y="6663859"/>
                  <a:pt x="5017279" y="6746782"/>
                  <a:pt x="4996086" y="6815071"/>
                </a:cubicBezTo>
                <a:lnTo>
                  <a:pt x="4979880" y="6858000"/>
                </a:lnTo>
                <a:lnTo>
                  <a:pt x="4220086" y="6858000"/>
                </a:lnTo>
                <a:lnTo>
                  <a:pt x="4215097" y="6841085"/>
                </a:lnTo>
                <a:cubicBezTo>
                  <a:pt x="4198021" y="6772796"/>
                  <a:pt x="4188263" y="6689874"/>
                  <a:pt x="4207778" y="6592318"/>
                </a:cubicBezTo>
                <a:cubicBezTo>
                  <a:pt x="4207778" y="6592318"/>
                  <a:pt x="4259820" y="6124051"/>
                  <a:pt x="4259820" y="6072021"/>
                </a:cubicBezTo>
                <a:cubicBezTo>
                  <a:pt x="4259820" y="5993976"/>
                  <a:pt x="4285842" y="5863902"/>
                  <a:pt x="4285842" y="5837887"/>
                </a:cubicBezTo>
                <a:cubicBezTo>
                  <a:pt x="4311863" y="5655783"/>
                  <a:pt x="4311863" y="5655783"/>
                  <a:pt x="4311863" y="5655783"/>
                </a:cubicBezTo>
                <a:cubicBezTo>
                  <a:pt x="4363905" y="5499694"/>
                  <a:pt x="4441968" y="5421650"/>
                  <a:pt x="4520031" y="5369620"/>
                </a:cubicBezTo>
                <a:cubicBezTo>
                  <a:pt x="4559065" y="5356613"/>
                  <a:pt x="4604600" y="5350109"/>
                  <a:pt x="4656642" y="5350109"/>
                </a:cubicBezTo>
                <a:close/>
                <a:moveTo>
                  <a:pt x="9692662" y="4481788"/>
                </a:moveTo>
                <a:cubicBezTo>
                  <a:pt x="9771169" y="4481788"/>
                  <a:pt x="9849677" y="4507884"/>
                  <a:pt x="9928184" y="4560075"/>
                </a:cubicBezTo>
                <a:cubicBezTo>
                  <a:pt x="10006692" y="4586171"/>
                  <a:pt x="10085199" y="4664458"/>
                  <a:pt x="10137538" y="4768841"/>
                </a:cubicBezTo>
                <a:cubicBezTo>
                  <a:pt x="10320722" y="5003703"/>
                  <a:pt x="10320722" y="5003703"/>
                  <a:pt x="10320722" y="5003703"/>
                </a:cubicBezTo>
                <a:cubicBezTo>
                  <a:pt x="10582413" y="5290756"/>
                  <a:pt x="10582413" y="5290756"/>
                  <a:pt x="10582413" y="5290756"/>
                </a:cubicBezTo>
                <a:cubicBezTo>
                  <a:pt x="10687090" y="5421234"/>
                  <a:pt x="10739428" y="5525617"/>
                  <a:pt x="10765597" y="5603905"/>
                </a:cubicBezTo>
                <a:cubicBezTo>
                  <a:pt x="10765597" y="5708287"/>
                  <a:pt x="10739428" y="5838766"/>
                  <a:pt x="10608582" y="5917053"/>
                </a:cubicBezTo>
                <a:cubicBezTo>
                  <a:pt x="10503906" y="5995340"/>
                  <a:pt x="10399229" y="6021436"/>
                  <a:pt x="10320722" y="6021436"/>
                </a:cubicBezTo>
                <a:cubicBezTo>
                  <a:pt x="10294552" y="6021436"/>
                  <a:pt x="10242214" y="6021436"/>
                  <a:pt x="10189876" y="5995340"/>
                </a:cubicBezTo>
                <a:cubicBezTo>
                  <a:pt x="10137538" y="5969245"/>
                  <a:pt x="10085199" y="5917053"/>
                  <a:pt x="10006692" y="5864862"/>
                </a:cubicBezTo>
                <a:cubicBezTo>
                  <a:pt x="9928184" y="5786575"/>
                  <a:pt x="9457140" y="5186373"/>
                  <a:pt x="9457140" y="5186373"/>
                </a:cubicBezTo>
                <a:cubicBezTo>
                  <a:pt x="9378632" y="5081990"/>
                  <a:pt x="9326294" y="4977607"/>
                  <a:pt x="9326294" y="4925416"/>
                </a:cubicBezTo>
                <a:cubicBezTo>
                  <a:pt x="9326294" y="4847128"/>
                  <a:pt x="9326294" y="4794937"/>
                  <a:pt x="9352463" y="4768841"/>
                </a:cubicBezTo>
                <a:cubicBezTo>
                  <a:pt x="9378632" y="4716650"/>
                  <a:pt x="9404801" y="4690554"/>
                  <a:pt x="9430971" y="4638363"/>
                </a:cubicBezTo>
                <a:cubicBezTo>
                  <a:pt x="9483309" y="4612267"/>
                  <a:pt x="9509478" y="4586171"/>
                  <a:pt x="9509478" y="4586171"/>
                </a:cubicBezTo>
                <a:cubicBezTo>
                  <a:pt x="9561816" y="4533980"/>
                  <a:pt x="9640324" y="4507884"/>
                  <a:pt x="9692662" y="4481788"/>
                </a:cubicBezTo>
                <a:close/>
                <a:moveTo>
                  <a:pt x="2119526" y="4452741"/>
                </a:moveTo>
                <a:cubicBezTo>
                  <a:pt x="2198033" y="4452741"/>
                  <a:pt x="2302710" y="4504906"/>
                  <a:pt x="2407387" y="4583154"/>
                </a:cubicBezTo>
                <a:cubicBezTo>
                  <a:pt x="2512063" y="4661401"/>
                  <a:pt x="2538232" y="4765731"/>
                  <a:pt x="2538232" y="4843979"/>
                </a:cubicBezTo>
                <a:cubicBezTo>
                  <a:pt x="2538232" y="4922226"/>
                  <a:pt x="2512063" y="5026556"/>
                  <a:pt x="2433556" y="5156969"/>
                </a:cubicBezTo>
                <a:cubicBezTo>
                  <a:pt x="2433556" y="5156969"/>
                  <a:pt x="1962511" y="5704701"/>
                  <a:pt x="1857834" y="5835114"/>
                </a:cubicBezTo>
                <a:cubicBezTo>
                  <a:pt x="1674651" y="6043774"/>
                  <a:pt x="1465297" y="6069856"/>
                  <a:pt x="1255944" y="5887279"/>
                </a:cubicBezTo>
                <a:cubicBezTo>
                  <a:pt x="1151267" y="5809031"/>
                  <a:pt x="1125098" y="5756866"/>
                  <a:pt x="1098929" y="5652536"/>
                </a:cubicBezTo>
                <a:cubicBezTo>
                  <a:pt x="1098929" y="5574289"/>
                  <a:pt x="1125098" y="5469959"/>
                  <a:pt x="1203606" y="5365629"/>
                </a:cubicBezTo>
                <a:cubicBezTo>
                  <a:pt x="1203606" y="5313464"/>
                  <a:pt x="1282113" y="5235216"/>
                  <a:pt x="1386790" y="5078721"/>
                </a:cubicBezTo>
                <a:cubicBezTo>
                  <a:pt x="1491467" y="4948309"/>
                  <a:pt x="1700820" y="4739649"/>
                  <a:pt x="1753158" y="4661401"/>
                </a:cubicBezTo>
                <a:cubicBezTo>
                  <a:pt x="1805496" y="4609236"/>
                  <a:pt x="1805496" y="4609236"/>
                  <a:pt x="1805496" y="4609236"/>
                </a:cubicBezTo>
                <a:cubicBezTo>
                  <a:pt x="1936342" y="4504906"/>
                  <a:pt x="2041019" y="4452741"/>
                  <a:pt x="2119526" y="4452741"/>
                </a:cubicBezTo>
                <a:close/>
                <a:moveTo>
                  <a:pt x="469454" y="2399882"/>
                </a:moveTo>
                <a:cubicBezTo>
                  <a:pt x="756342" y="2399882"/>
                  <a:pt x="1251877" y="2425998"/>
                  <a:pt x="1408362" y="2425998"/>
                </a:cubicBezTo>
                <a:cubicBezTo>
                  <a:pt x="1512685" y="2452113"/>
                  <a:pt x="1617008" y="2504345"/>
                  <a:pt x="1669169" y="2556576"/>
                </a:cubicBezTo>
                <a:cubicBezTo>
                  <a:pt x="1695250" y="2608807"/>
                  <a:pt x="1721331" y="2713270"/>
                  <a:pt x="1721331" y="2869964"/>
                </a:cubicBezTo>
                <a:cubicBezTo>
                  <a:pt x="1721331" y="3000541"/>
                  <a:pt x="1669169" y="3078888"/>
                  <a:pt x="1617008" y="3157235"/>
                </a:cubicBezTo>
                <a:cubicBezTo>
                  <a:pt x="1564846" y="3209467"/>
                  <a:pt x="1460523" y="3235582"/>
                  <a:pt x="1356200" y="3261698"/>
                </a:cubicBezTo>
                <a:cubicBezTo>
                  <a:pt x="1199715" y="3261698"/>
                  <a:pt x="599858" y="3235582"/>
                  <a:pt x="469454" y="3235582"/>
                </a:cubicBezTo>
                <a:cubicBezTo>
                  <a:pt x="417292" y="3235582"/>
                  <a:pt x="417292" y="3235582"/>
                  <a:pt x="417292" y="3235582"/>
                </a:cubicBezTo>
                <a:cubicBezTo>
                  <a:pt x="286888" y="3209467"/>
                  <a:pt x="156484" y="3183351"/>
                  <a:pt x="104323" y="3105004"/>
                </a:cubicBezTo>
                <a:cubicBezTo>
                  <a:pt x="26081" y="3026657"/>
                  <a:pt x="0" y="2948310"/>
                  <a:pt x="0" y="2869964"/>
                </a:cubicBezTo>
                <a:cubicBezTo>
                  <a:pt x="0" y="2687154"/>
                  <a:pt x="52161" y="2556576"/>
                  <a:pt x="104323" y="2504345"/>
                </a:cubicBezTo>
                <a:cubicBezTo>
                  <a:pt x="182565" y="2452113"/>
                  <a:pt x="312969" y="2425998"/>
                  <a:pt x="469454" y="2399882"/>
                </a:cubicBezTo>
                <a:close/>
                <a:moveTo>
                  <a:pt x="11342469" y="2399881"/>
                </a:moveTo>
                <a:lnTo>
                  <a:pt x="11382374" y="2399881"/>
                </a:lnTo>
                <a:lnTo>
                  <a:pt x="11382374" y="3263992"/>
                </a:lnTo>
                <a:lnTo>
                  <a:pt x="11352250" y="3262589"/>
                </a:lnTo>
                <a:cubicBezTo>
                  <a:pt x="11321279" y="3260818"/>
                  <a:pt x="11283787" y="3258388"/>
                  <a:pt x="11238146" y="3255148"/>
                </a:cubicBezTo>
                <a:cubicBezTo>
                  <a:pt x="10846935" y="3255148"/>
                  <a:pt x="10768692" y="3255148"/>
                  <a:pt x="10768692" y="3255148"/>
                </a:cubicBezTo>
                <a:cubicBezTo>
                  <a:pt x="10533965" y="3229231"/>
                  <a:pt x="10533965" y="3229231"/>
                  <a:pt x="10533965" y="3229231"/>
                </a:cubicBezTo>
                <a:cubicBezTo>
                  <a:pt x="10403561" y="3203314"/>
                  <a:pt x="10325319" y="3177396"/>
                  <a:pt x="10299238" y="3125562"/>
                </a:cubicBezTo>
                <a:cubicBezTo>
                  <a:pt x="10247077" y="3073728"/>
                  <a:pt x="10220996" y="3021893"/>
                  <a:pt x="10220996" y="2944142"/>
                </a:cubicBezTo>
                <a:cubicBezTo>
                  <a:pt x="10220996" y="2944142"/>
                  <a:pt x="10220996" y="2892307"/>
                  <a:pt x="10220996" y="2814556"/>
                </a:cubicBezTo>
                <a:cubicBezTo>
                  <a:pt x="10220996" y="2736805"/>
                  <a:pt x="10247077" y="2659053"/>
                  <a:pt x="10299238" y="2581302"/>
                </a:cubicBezTo>
                <a:cubicBezTo>
                  <a:pt x="10325319" y="2529467"/>
                  <a:pt x="10403561" y="2477633"/>
                  <a:pt x="10507884" y="2477633"/>
                </a:cubicBezTo>
                <a:cubicBezTo>
                  <a:pt x="10638288" y="2451716"/>
                  <a:pt x="10742611" y="2451716"/>
                  <a:pt x="10820854" y="2451716"/>
                </a:cubicBezTo>
                <a:cubicBezTo>
                  <a:pt x="11055581" y="2425799"/>
                  <a:pt x="11185985" y="2399881"/>
                  <a:pt x="11342469" y="2399881"/>
                </a:cubicBezTo>
                <a:close/>
                <a:moveTo>
                  <a:pt x="9918575" y="0"/>
                </a:moveTo>
                <a:lnTo>
                  <a:pt x="10743186" y="0"/>
                </a:lnTo>
                <a:lnTo>
                  <a:pt x="10752356" y="13166"/>
                </a:lnTo>
                <a:cubicBezTo>
                  <a:pt x="10775197" y="55389"/>
                  <a:pt x="10781723" y="94365"/>
                  <a:pt x="10768671" y="133340"/>
                </a:cubicBezTo>
                <a:cubicBezTo>
                  <a:pt x="10768671" y="211291"/>
                  <a:pt x="10716463" y="315225"/>
                  <a:pt x="10638151" y="445143"/>
                </a:cubicBezTo>
                <a:cubicBezTo>
                  <a:pt x="10638151" y="445143"/>
                  <a:pt x="10168278" y="964815"/>
                  <a:pt x="10063862" y="1094733"/>
                </a:cubicBezTo>
                <a:cubicBezTo>
                  <a:pt x="9959445" y="1198667"/>
                  <a:pt x="9855029" y="1250634"/>
                  <a:pt x="9750613" y="1250634"/>
                </a:cubicBezTo>
                <a:cubicBezTo>
                  <a:pt x="9646197" y="1276618"/>
                  <a:pt x="9541780" y="1224651"/>
                  <a:pt x="9437364" y="1120716"/>
                </a:cubicBezTo>
                <a:cubicBezTo>
                  <a:pt x="9359052" y="1042766"/>
                  <a:pt x="9306844" y="964815"/>
                  <a:pt x="9306844" y="886864"/>
                </a:cubicBezTo>
                <a:cubicBezTo>
                  <a:pt x="9306844" y="808913"/>
                  <a:pt x="9359052" y="704979"/>
                  <a:pt x="9411260" y="601045"/>
                </a:cubicBezTo>
                <a:cubicBezTo>
                  <a:pt x="9437364" y="575061"/>
                  <a:pt x="9750613" y="185307"/>
                  <a:pt x="9750613" y="185307"/>
                </a:cubicBezTo>
                <a:cubicBezTo>
                  <a:pt x="9802821" y="133340"/>
                  <a:pt x="9848503" y="81373"/>
                  <a:pt x="9887659" y="35902"/>
                </a:cubicBezTo>
                <a:close/>
                <a:moveTo>
                  <a:pt x="7061905" y="0"/>
                </a:moveTo>
                <a:lnTo>
                  <a:pt x="7888888" y="0"/>
                </a:lnTo>
                <a:lnTo>
                  <a:pt x="7883747" y="27195"/>
                </a:lnTo>
                <a:cubicBezTo>
                  <a:pt x="7877264" y="63042"/>
                  <a:pt x="7877264" y="69559"/>
                  <a:pt x="7864297" y="134735"/>
                </a:cubicBezTo>
                <a:cubicBezTo>
                  <a:pt x="7838364" y="239017"/>
                  <a:pt x="7786497" y="291158"/>
                  <a:pt x="7708697" y="343299"/>
                </a:cubicBezTo>
                <a:cubicBezTo>
                  <a:pt x="7630897" y="369370"/>
                  <a:pt x="7553097" y="395440"/>
                  <a:pt x="7475296" y="395440"/>
                </a:cubicBezTo>
                <a:cubicBezTo>
                  <a:pt x="7397496" y="395440"/>
                  <a:pt x="7345630" y="395440"/>
                  <a:pt x="7267829" y="369370"/>
                </a:cubicBezTo>
                <a:cubicBezTo>
                  <a:pt x="7190029" y="343299"/>
                  <a:pt x="7112229" y="291158"/>
                  <a:pt x="7086296" y="212947"/>
                </a:cubicBezTo>
                <a:cubicBezTo>
                  <a:pt x="7073329" y="173841"/>
                  <a:pt x="7066846" y="121700"/>
                  <a:pt x="7063604" y="59783"/>
                </a:cubicBezTo>
                <a:close/>
                <a:moveTo>
                  <a:pt x="4436312" y="0"/>
                </a:moveTo>
                <a:lnTo>
                  <a:pt x="5284401" y="0"/>
                </a:lnTo>
                <a:lnTo>
                  <a:pt x="5287671" y="38941"/>
                </a:lnTo>
                <a:cubicBezTo>
                  <a:pt x="5289718" y="125017"/>
                  <a:pt x="5279893" y="201710"/>
                  <a:pt x="5253695" y="266980"/>
                </a:cubicBezTo>
                <a:cubicBezTo>
                  <a:pt x="5070309" y="449737"/>
                  <a:pt x="4572547" y="501953"/>
                  <a:pt x="4467755" y="136439"/>
                </a:cubicBezTo>
                <a:cubicBezTo>
                  <a:pt x="4461206" y="97277"/>
                  <a:pt x="4454657" y="66273"/>
                  <a:pt x="4448108" y="40165"/>
                </a:cubicBezTo>
                <a:close/>
                <a:moveTo>
                  <a:pt x="1329412" y="0"/>
                </a:moveTo>
                <a:lnTo>
                  <a:pt x="2250935" y="0"/>
                </a:lnTo>
                <a:lnTo>
                  <a:pt x="2264829" y="12434"/>
                </a:lnTo>
                <a:cubicBezTo>
                  <a:pt x="2279134" y="23395"/>
                  <a:pt x="2290577" y="29891"/>
                  <a:pt x="2297116" y="29891"/>
                </a:cubicBezTo>
                <a:cubicBezTo>
                  <a:pt x="2401745" y="159809"/>
                  <a:pt x="2349431" y="107842"/>
                  <a:pt x="2454059" y="211776"/>
                </a:cubicBezTo>
                <a:cubicBezTo>
                  <a:pt x="2637157" y="393661"/>
                  <a:pt x="2611000" y="393661"/>
                  <a:pt x="2715628" y="497595"/>
                </a:cubicBezTo>
                <a:cubicBezTo>
                  <a:pt x="2794098" y="601530"/>
                  <a:pt x="2820255" y="679480"/>
                  <a:pt x="2820255" y="783415"/>
                </a:cubicBezTo>
                <a:cubicBezTo>
                  <a:pt x="2820255" y="861365"/>
                  <a:pt x="2767941" y="939316"/>
                  <a:pt x="2689471" y="1043250"/>
                </a:cubicBezTo>
                <a:cubicBezTo>
                  <a:pt x="2584843" y="1147185"/>
                  <a:pt x="2480215" y="1199152"/>
                  <a:pt x="2401745" y="1199152"/>
                </a:cubicBezTo>
                <a:cubicBezTo>
                  <a:pt x="2323274" y="1199152"/>
                  <a:pt x="2244803" y="1173169"/>
                  <a:pt x="2140175" y="1095218"/>
                </a:cubicBezTo>
                <a:cubicBezTo>
                  <a:pt x="2087861" y="1043250"/>
                  <a:pt x="2114018" y="1069234"/>
                  <a:pt x="1930919" y="887349"/>
                </a:cubicBezTo>
                <a:cubicBezTo>
                  <a:pt x="1747820" y="679480"/>
                  <a:pt x="1669350" y="575546"/>
                  <a:pt x="1669350" y="575546"/>
                </a:cubicBezTo>
                <a:cubicBezTo>
                  <a:pt x="1512408" y="419645"/>
                  <a:pt x="1669350" y="601530"/>
                  <a:pt x="1486251" y="393661"/>
                </a:cubicBezTo>
                <a:cubicBezTo>
                  <a:pt x="1381624" y="263743"/>
                  <a:pt x="1329310" y="159809"/>
                  <a:pt x="1329310" y="81858"/>
                </a:cubicBezTo>
                <a:cubicBezTo>
                  <a:pt x="1322771" y="55875"/>
                  <a:pt x="1322771" y="29891"/>
                  <a:pt x="1328084" y="3502"/>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3F35A8B8-FD5F-43D3-B816-92E42D8756B3}"/>
              </a:ext>
            </a:extLst>
          </p:cNvPr>
          <p:cNvSpPr>
            <a:spLocks noGrp="1"/>
          </p:cNvSpPr>
          <p:nvPr>
            <p:ph type="title"/>
          </p:nvPr>
        </p:nvSpPr>
        <p:spPr>
          <a:xfrm>
            <a:off x="4536000" y="728663"/>
            <a:ext cx="5015988" cy="2710471"/>
          </a:xfrm>
        </p:spPr>
        <p:txBody>
          <a:bodyPr vert="horz" wrap="square" lIns="0" tIns="0" rIns="0" bIns="0" rtlCol="0" anchor="b" anchorCtr="0">
            <a:normAutofit/>
          </a:bodyPr>
          <a:lstStyle/>
          <a:p>
            <a:pPr algn="ctr"/>
            <a:r>
              <a:rPr lang="en-US" spc="-100"/>
              <a:t>Discuss as a Class</a:t>
            </a:r>
          </a:p>
        </p:txBody>
      </p:sp>
    </p:spTree>
    <p:extLst>
      <p:ext uri="{BB962C8B-B14F-4D97-AF65-F5344CB8AC3E}">
        <p14:creationId xmlns:p14="http://schemas.microsoft.com/office/powerpoint/2010/main" val="2154600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7F46-F072-4884-83FC-BF318CC7DE70}"/>
              </a:ext>
            </a:extLst>
          </p:cNvPr>
          <p:cNvSpPr>
            <a:spLocks noGrp="1"/>
          </p:cNvSpPr>
          <p:nvPr>
            <p:ph type="title"/>
          </p:nvPr>
        </p:nvSpPr>
        <p:spPr/>
        <p:txBody>
          <a:bodyPr vert="horz" wrap="square" lIns="0" tIns="0" rIns="0" bIns="0" rtlCol="0" anchor="ctr" anchorCtr="0">
            <a:normAutofit/>
          </a:bodyPr>
          <a:lstStyle/>
          <a:p>
            <a:r>
              <a:rPr lang="en-US"/>
              <a:t>Learning Objectives</a:t>
            </a:r>
          </a:p>
        </p:txBody>
      </p:sp>
      <p:graphicFrame>
        <p:nvGraphicFramePr>
          <p:cNvPr id="6" name="Text Placeholder 2">
            <a:extLst>
              <a:ext uri="{FF2B5EF4-FFF2-40B4-BE49-F238E27FC236}">
                <a16:creationId xmlns:a16="http://schemas.microsoft.com/office/drawing/2014/main" id="{F2E196CF-8367-49E0-9B55-84E32C1B4BCF}"/>
              </a:ext>
            </a:extLst>
          </p:cNvPr>
          <p:cNvGraphicFramePr/>
          <p:nvPr/>
        </p:nvGraphicFramePr>
        <p:xfrm>
          <a:off x="719910" y="3858924"/>
          <a:ext cx="10728326" cy="1919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8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770698EC-459A-41BB-97C0-537FB35E54B2}"/>
              </a:ext>
            </a:extLst>
          </p:cNvPr>
          <p:cNvSpPr>
            <a:spLocks noGrp="1"/>
          </p:cNvSpPr>
          <p:nvPr>
            <p:ph type="title"/>
          </p:nvPr>
        </p:nvSpPr>
        <p:spPr>
          <a:xfrm>
            <a:off x="4561200" y="619200"/>
            <a:ext cx="4991961" cy="1477328"/>
          </a:xfrm>
        </p:spPr>
        <p:txBody>
          <a:bodyPr vert="horz" wrap="square" lIns="0" tIns="0" rIns="0" bIns="0" rtlCol="0" anchor="ctr" anchorCtr="0">
            <a:noAutofit/>
          </a:bodyPr>
          <a:lstStyle/>
          <a:p>
            <a:r>
              <a:rPr lang="en-US" sz="4800"/>
              <a:t>What is a password?</a:t>
            </a:r>
          </a:p>
        </p:txBody>
      </p:sp>
      <p:sp>
        <p:nvSpPr>
          <p:cNvPr id="1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779A19A3-1456-4C14-B1B9-E64D90FFDB52}"/>
              </a:ext>
            </a:extLst>
          </p:cNvPr>
          <p:cNvSpPr>
            <a:spLocks noGrp="1"/>
          </p:cNvSpPr>
          <p:nvPr>
            <p:ph idx="1"/>
          </p:nvPr>
        </p:nvSpPr>
        <p:spPr>
          <a:xfrm>
            <a:off x="4560026" y="2541600"/>
            <a:ext cx="4991962" cy="3216273"/>
          </a:xfrm>
        </p:spPr>
        <p:txBody>
          <a:bodyPr vert="horz" lIns="0" tIns="0" rIns="0" bIns="0" rtlCol="0" anchor="t">
            <a:normAutofit/>
          </a:bodyPr>
          <a:lstStyle/>
          <a:p>
            <a:pPr marL="0" indent="0">
              <a:buNone/>
            </a:pPr>
            <a:r>
              <a:rPr lang="en-US" sz="2800">
                <a:solidFill>
                  <a:srgbClr val="FFFFFF">
                    <a:alpha val="58000"/>
                  </a:srgbClr>
                </a:solidFill>
              </a:rPr>
              <a:t>A secret word or phrase that is used to restrict access to something, usually an online account. </a:t>
            </a:r>
            <a:endParaRPr lang="en-US" sz="2800"/>
          </a:p>
        </p:txBody>
      </p:sp>
    </p:spTree>
    <p:extLst>
      <p:ext uri="{BB962C8B-B14F-4D97-AF65-F5344CB8AC3E}">
        <p14:creationId xmlns:p14="http://schemas.microsoft.com/office/powerpoint/2010/main" val="133709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7"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D0AD331F-FC1D-4F0B-8D3D-652BFB481055}"/>
              </a:ext>
            </a:extLst>
          </p:cNvPr>
          <p:cNvSpPr>
            <a:spLocks noGrp="1"/>
          </p:cNvSpPr>
          <p:nvPr>
            <p:ph type="title"/>
          </p:nvPr>
        </p:nvSpPr>
        <p:spPr>
          <a:xfrm>
            <a:off x="2640014" y="1334791"/>
            <a:ext cx="6911974" cy="2803071"/>
          </a:xfrm>
        </p:spPr>
        <p:txBody>
          <a:bodyPr vert="horz" wrap="square" lIns="0" tIns="0" rIns="0" bIns="0" rtlCol="0" anchor="ctr" anchorCtr="0">
            <a:normAutofit/>
          </a:bodyPr>
          <a:lstStyle/>
          <a:p>
            <a:pPr algn="ctr"/>
            <a:r>
              <a:rPr lang="en-US" sz="5600" spc="-100"/>
              <a:t>The Three Deadly Password Attacks!</a:t>
            </a:r>
          </a:p>
        </p:txBody>
      </p:sp>
      <p:sp useBgFill="1">
        <p:nvSpPr>
          <p:cNvPr id="24" name="Freeform: Shape 23">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528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1549354B-9E4B-4837-AB5D-97576A662DBC}"/>
              </a:ext>
            </a:extLst>
          </p:cNvPr>
          <p:cNvSpPr>
            <a:spLocks noGrp="1"/>
          </p:cNvSpPr>
          <p:nvPr>
            <p:ph type="title"/>
          </p:nvPr>
        </p:nvSpPr>
        <p:spPr>
          <a:xfrm>
            <a:off x="4561200" y="619200"/>
            <a:ext cx="4991961" cy="1477328"/>
          </a:xfrm>
        </p:spPr>
        <p:txBody>
          <a:bodyPr wrap="square" anchor="ctr">
            <a:normAutofit/>
          </a:bodyPr>
          <a:lstStyle/>
          <a:p>
            <a:r>
              <a:rPr lang="en-US"/>
              <a:t>Passwords are Compromised by:</a:t>
            </a:r>
          </a:p>
        </p:txBody>
      </p:sp>
      <p:sp>
        <p:nvSpPr>
          <p:cNvPr id="1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96D292C8-5E87-4805-9D11-976267A28A70}"/>
              </a:ext>
            </a:extLst>
          </p:cNvPr>
          <p:cNvSpPr>
            <a:spLocks noGrp="1"/>
          </p:cNvSpPr>
          <p:nvPr>
            <p:ph idx="1"/>
          </p:nvPr>
        </p:nvSpPr>
        <p:spPr>
          <a:xfrm>
            <a:off x="4560026" y="2541600"/>
            <a:ext cx="4991962" cy="3216273"/>
          </a:xfrm>
        </p:spPr>
        <p:txBody>
          <a:bodyPr vert="horz" lIns="0" tIns="0" rIns="0" bIns="0" rtlCol="0" anchor="t">
            <a:normAutofit/>
          </a:bodyPr>
          <a:lstStyle/>
          <a:p>
            <a:r>
              <a:rPr lang="en-US" sz="2800">
                <a:solidFill>
                  <a:srgbClr val="FFFFFF">
                    <a:alpha val="58000"/>
                  </a:srgbClr>
                </a:solidFill>
              </a:rPr>
              <a:t>Brute Force Attacks</a:t>
            </a:r>
          </a:p>
          <a:p>
            <a:r>
              <a:rPr lang="en-US" sz="2800">
                <a:solidFill>
                  <a:srgbClr val="FFFFFF">
                    <a:alpha val="58000"/>
                  </a:srgbClr>
                </a:solidFill>
              </a:rPr>
              <a:t>Dictionary Attacks</a:t>
            </a:r>
          </a:p>
          <a:p>
            <a:r>
              <a:rPr lang="en-US" sz="2800">
                <a:solidFill>
                  <a:srgbClr val="FFFFFF">
                    <a:alpha val="58000"/>
                  </a:srgbClr>
                </a:solidFill>
              </a:rPr>
              <a:t>Password Reuse Attacks</a:t>
            </a:r>
          </a:p>
        </p:txBody>
      </p:sp>
    </p:spTree>
    <p:extLst>
      <p:ext uri="{BB962C8B-B14F-4D97-AF65-F5344CB8AC3E}">
        <p14:creationId xmlns:p14="http://schemas.microsoft.com/office/powerpoint/2010/main" val="1564640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E6B6978-5103-448F-B101-093A527D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2EB5692-CE38-42AB-ABE5-E5A1A74F2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CCFB5-FB16-421C-8529-C95C77245312}"/>
              </a:ext>
            </a:extLst>
          </p:cNvPr>
          <p:cNvSpPr>
            <a:spLocks noGrp="1"/>
          </p:cNvSpPr>
          <p:nvPr>
            <p:ph type="ctrTitle"/>
          </p:nvPr>
        </p:nvSpPr>
        <p:spPr>
          <a:xfrm>
            <a:off x="720000" y="720000"/>
            <a:ext cx="5015638" cy="2804400"/>
          </a:xfrm>
        </p:spPr>
        <p:txBody>
          <a:bodyPr>
            <a:normAutofit/>
          </a:bodyPr>
          <a:lstStyle/>
          <a:p>
            <a:pPr>
              <a:lnSpc>
                <a:spcPct val="90000"/>
              </a:lnSpc>
            </a:pPr>
            <a:r>
              <a:rPr lang="en-US" sz="3600" cap="none">
                <a:ea typeface="+mj-lt"/>
                <a:cs typeface="+mj-lt"/>
              </a:rPr>
              <a:t>Let's break it down: </a:t>
            </a:r>
            <a:br>
              <a:rPr lang="en-US" sz="3600" cap="none">
                <a:ea typeface="+mj-lt"/>
                <a:cs typeface="+mj-lt"/>
              </a:rPr>
            </a:br>
            <a:r>
              <a:rPr lang="en-US" sz="3600" cap="none">
                <a:ea typeface="+mj-lt"/>
                <a:cs typeface="+mj-lt"/>
              </a:rPr>
              <a:t>Brute Force Attack</a:t>
            </a:r>
            <a:endParaRPr lang="en-US" sz="3600"/>
          </a:p>
        </p:txBody>
      </p:sp>
      <p:sp useBgFill="1">
        <p:nvSpPr>
          <p:cNvPr id="34" name="Freeform: Shape 33">
            <a:extLst>
              <a:ext uri="{FF2B5EF4-FFF2-40B4-BE49-F238E27FC236}">
                <a16:creationId xmlns:a16="http://schemas.microsoft.com/office/drawing/2014/main" id="{6BE942D0-8C50-4D78-A3D0-4D82F3963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25" name="Graphic 6" descr="Password Field">
            <a:extLst>
              <a:ext uri="{FF2B5EF4-FFF2-40B4-BE49-F238E27FC236}">
                <a16:creationId xmlns:a16="http://schemas.microsoft.com/office/drawing/2014/main" id="{298132BD-083F-4618-A785-E9D607926B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6162" y="1282669"/>
            <a:ext cx="4284000" cy="4284000"/>
          </a:xfrm>
          <a:custGeom>
            <a:avLst/>
            <a:gdLst/>
            <a:ahLst/>
            <a:cxnLst/>
            <a:rect l="l" t="t" r="r" b="b"/>
            <a:pathLst>
              <a:path w="4284000" h="5409338">
                <a:moveTo>
                  <a:pt x="0" y="0"/>
                </a:moveTo>
                <a:lnTo>
                  <a:pt x="4284000" y="0"/>
                </a:lnTo>
                <a:lnTo>
                  <a:pt x="4284000" y="5409338"/>
                </a:lnTo>
                <a:lnTo>
                  <a:pt x="0" y="5409338"/>
                </a:lnTo>
                <a:close/>
              </a:path>
            </a:pathLst>
          </a:custGeom>
        </p:spPr>
      </p:pic>
    </p:spTree>
    <p:extLst>
      <p:ext uri="{BB962C8B-B14F-4D97-AF65-F5344CB8AC3E}">
        <p14:creationId xmlns:p14="http://schemas.microsoft.com/office/powerpoint/2010/main" val="180302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2BD9FB-6C4C-4948-A4F4-8E9FC90C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9DB51C-B80E-4B27-9779-A1DE32325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7781925"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523FDA3D-6328-450A-983E-E1A27AEBDBE3}"/>
              </a:ext>
            </a:extLst>
          </p:cNvPr>
          <p:cNvSpPr>
            <a:spLocks noGrp="1"/>
          </p:cNvSpPr>
          <p:nvPr>
            <p:ph type="title"/>
          </p:nvPr>
        </p:nvSpPr>
        <p:spPr>
          <a:xfrm>
            <a:off x="720000" y="720000"/>
            <a:ext cx="5015638" cy="2803071"/>
          </a:xfrm>
        </p:spPr>
        <p:txBody>
          <a:bodyPr vert="horz" wrap="square" lIns="0" tIns="0" rIns="0" bIns="0" rtlCol="0" anchor="b" anchorCtr="0">
            <a:normAutofit/>
          </a:bodyPr>
          <a:lstStyle/>
          <a:p>
            <a:pPr algn="ctr"/>
            <a:r>
              <a:rPr lang="en-US" sz="5600" spc="-100"/>
              <a:t>What does brute mean?</a:t>
            </a:r>
            <a:br>
              <a:rPr lang="en-US" sz="5600" spc="-100"/>
            </a:br>
            <a:endParaRPr lang="en-US" sz="5600" spc="-100"/>
          </a:p>
        </p:txBody>
      </p:sp>
      <p:sp>
        <p:nvSpPr>
          <p:cNvPr id="3" name="Content Placeholder 2">
            <a:extLst>
              <a:ext uri="{FF2B5EF4-FFF2-40B4-BE49-F238E27FC236}">
                <a16:creationId xmlns:a16="http://schemas.microsoft.com/office/drawing/2014/main" id="{0D90AF2A-4708-47D2-99AD-E930B4EA6B59}"/>
              </a:ext>
            </a:extLst>
          </p:cNvPr>
          <p:cNvSpPr>
            <a:spLocks noGrp="1"/>
          </p:cNvSpPr>
          <p:nvPr>
            <p:ph idx="1"/>
          </p:nvPr>
        </p:nvSpPr>
        <p:spPr>
          <a:xfrm>
            <a:off x="720000" y="3831771"/>
            <a:ext cx="5015638" cy="1937204"/>
          </a:xfrm>
        </p:spPr>
        <p:txBody>
          <a:bodyPr vert="horz" lIns="0" tIns="0" rIns="0" bIns="0" rtlCol="0" anchor="t">
            <a:normAutofit/>
          </a:bodyPr>
          <a:lstStyle/>
          <a:p>
            <a:pPr marL="0" indent="0" algn="ctr">
              <a:buNone/>
            </a:pPr>
            <a:r>
              <a:rPr lang="en-US" sz="2800">
                <a:ea typeface="+mn-lt"/>
                <a:cs typeface="+mn-lt"/>
              </a:rPr>
              <a:t>An absence of reasoning or intelligence.</a:t>
            </a:r>
            <a:endParaRPr lang="en-US"/>
          </a:p>
        </p:txBody>
      </p:sp>
      <p:sp>
        <p:nvSpPr>
          <p:cNvPr id="18"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6273683" y="3123655"/>
            <a:ext cx="3362287" cy="31471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023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26">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28">
            <a:extLst>
              <a:ext uri="{FF2B5EF4-FFF2-40B4-BE49-F238E27FC236}">
                <a16:creationId xmlns:a16="http://schemas.microsoft.com/office/drawing/2014/main" id="{7E6B6978-5103-448F-B101-093A527D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0">
            <a:extLst>
              <a:ext uri="{FF2B5EF4-FFF2-40B4-BE49-F238E27FC236}">
                <a16:creationId xmlns:a16="http://schemas.microsoft.com/office/drawing/2014/main" id="{12EB5692-CE38-42AB-ABE5-E5A1A74F2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6F315-04B1-4BAE-A951-258865CAD3E0}"/>
              </a:ext>
            </a:extLst>
          </p:cNvPr>
          <p:cNvSpPr>
            <a:spLocks noGrp="1"/>
          </p:cNvSpPr>
          <p:nvPr>
            <p:ph type="title"/>
          </p:nvPr>
        </p:nvSpPr>
        <p:spPr>
          <a:xfrm>
            <a:off x="720000" y="720000"/>
            <a:ext cx="5015638" cy="2804400"/>
          </a:xfrm>
        </p:spPr>
        <p:txBody>
          <a:bodyPr vert="horz" wrap="square" lIns="0" tIns="0" rIns="0" bIns="0" rtlCol="0" anchor="b" anchorCtr="0">
            <a:normAutofit/>
          </a:bodyPr>
          <a:lstStyle/>
          <a:p>
            <a:pPr algn="ctr"/>
            <a:r>
              <a:rPr lang="en-US" sz="5600" spc="-100"/>
              <a:t>What is Force?</a:t>
            </a:r>
          </a:p>
        </p:txBody>
      </p:sp>
      <p:sp>
        <p:nvSpPr>
          <p:cNvPr id="3" name="Content Placeholder 2">
            <a:extLst>
              <a:ext uri="{FF2B5EF4-FFF2-40B4-BE49-F238E27FC236}">
                <a16:creationId xmlns:a16="http://schemas.microsoft.com/office/drawing/2014/main" id="{17FCDBA1-D6CF-4DB8-A434-8CA31E11E246}"/>
              </a:ext>
            </a:extLst>
          </p:cNvPr>
          <p:cNvSpPr>
            <a:spLocks noGrp="1"/>
          </p:cNvSpPr>
          <p:nvPr>
            <p:ph idx="1"/>
          </p:nvPr>
        </p:nvSpPr>
        <p:spPr>
          <a:xfrm>
            <a:off x="720000" y="3830399"/>
            <a:ext cx="5015638" cy="1936800"/>
          </a:xfrm>
        </p:spPr>
        <p:txBody>
          <a:bodyPr vert="horz" lIns="0" tIns="0" rIns="0" bIns="0" rtlCol="0">
            <a:normAutofit/>
          </a:bodyPr>
          <a:lstStyle/>
          <a:p>
            <a:pPr marL="0" indent="0" algn="ctr">
              <a:buNone/>
            </a:pPr>
            <a:r>
              <a:rPr lang="en-US" sz="2800">
                <a:solidFill>
                  <a:schemeClr val="tx2">
                    <a:lumMod val="90000"/>
                  </a:schemeClr>
                </a:solidFill>
              </a:rPr>
              <a:t>To make a way through or into by physical strength</a:t>
            </a:r>
          </a:p>
        </p:txBody>
      </p:sp>
      <p:sp useBgFill="1">
        <p:nvSpPr>
          <p:cNvPr id="33" name="Freeform: Shape 32">
            <a:extLst>
              <a:ext uri="{FF2B5EF4-FFF2-40B4-BE49-F238E27FC236}">
                <a16:creationId xmlns:a16="http://schemas.microsoft.com/office/drawing/2014/main" id="{6BE942D0-8C50-4D78-A3D0-4D82F3963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7" name="Graphic 6" descr="Transfer">
            <a:extLst>
              <a:ext uri="{FF2B5EF4-FFF2-40B4-BE49-F238E27FC236}">
                <a16:creationId xmlns:a16="http://schemas.microsoft.com/office/drawing/2014/main" id="{BEFA1534-9297-4DFD-B0DE-E18FC013F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6162" y="1282669"/>
            <a:ext cx="4284000" cy="4284000"/>
          </a:xfrm>
          <a:custGeom>
            <a:avLst/>
            <a:gdLst/>
            <a:ahLst/>
            <a:cxnLst/>
            <a:rect l="l" t="t" r="r" b="b"/>
            <a:pathLst>
              <a:path w="4284000" h="5409338">
                <a:moveTo>
                  <a:pt x="0" y="0"/>
                </a:moveTo>
                <a:lnTo>
                  <a:pt x="4284000" y="0"/>
                </a:lnTo>
                <a:lnTo>
                  <a:pt x="4284000" y="5409338"/>
                </a:lnTo>
                <a:lnTo>
                  <a:pt x="0" y="5409338"/>
                </a:lnTo>
                <a:close/>
              </a:path>
            </a:pathLst>
          </a:custGeom>
        </p:spPr>
      </p:pic>
    </p:spTree>
    <p:extLst>
      <p:ext uri="{BB962C8B-B14F-4D97-AF65-F5344CB8AC3E}">
        <p14:creationId xmlns:p14="http://schemas.microsoft.com/office/powerpoint/2010/main" val="218500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9">
            <a:extLst>
              <a:ext uri="{FF2B5EF4-FFF2-40B4-BE49-F238E27FC236}">
                <a16:creationId xmlns:a16="http://schemas.microsoft.com/office/drawing/2014/main" id="{D690F001-2D75-4EFE-805F-3E6954B75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1">
            <a:extLst>
              <a:ext uri="{FF2B5EF4-FFF2-40B4-BE49-F238E27FC236}">
                <a16:creationId xmlns:a16="http://schemas.microsoft.com/office/drawing/2014/main" id="{8C6F7DA8-FD92-4ACF-9932-BF007E32A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4F76F7D6-E5D2-44FA-B1FA-A1A61DF18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0554709" cy="6858000"/>
          </a:xfrm>
          <a:custGeom>
            <a:avLst/>
            <a:gdLst>
              <a:gd name="connsiteX0" fmla="*/ 678080 w 10554709"/>
              <a:gd name="connsiteY0" fmla="*/ 0 h 6858000"/>
              <a:gd name="connsiteX1" fmla="*/ 8939948 w 10554709"/>
              <a:gd name="connsiteY1" fmla="*/ 0 h 6858000"/>
              <a:gd name="connsiteX2" fmla="*/ 9088366 w 10554709"/>
              <a:gd name="connsiteY2" fmla="*/ 139640 h 6858000"/>
              <a:gd name="connsiteX3" fmla="*/ 10554709 w 10554709"/>
              <a:gd name="connsiteY3" fmla="*/ 3680162 h 6858000"/>
              <a:gd name="connsiteX4" fmla="*/ 9852869 w 10554709"/>
              <a:gd name="connsiteY4" fmla="*/ 6618597 h 6858000"/>
              <a:gd name="connsiteX5" fmla="*/ 9732509 w 10554709"/>
              <a:gd name="connsiteY5" fmla="*/ 6858000 h 6858000"/>
              <a:gd name="connsiteX6" fmla="*/ 0 w 10554709"/>
              <a:gd name="connsiteY6" fmla="*/ 6858000 h 6858000"/>
              <a:gd name="connsiteX7" fmla="*/ 0 w 10554709"/>
              <a:gd name="connsiteY7" fmla="*/ 893015 h 6858000"/>
              <a:gd name="connsiteX8" fmla="*/ 32877 w 10554709"/>
              <a:gd name="connsiteY8" fmla="*/ 837948 h 6858000"/>
              <a:gd name="connsiteX9" fmla="*/ 408715 w 10554709"/>
              <a:gd name="connsiteY9" fmla="*/ 30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54709" h="6858000">
                <a:moveTo>
                  <a:pt x="678080" y="0"/>
                </a:moveTo>
                <a:lnTo>
                  <a:pt x="8939948" y="0"/>
                </a:lnTo>
                <a:lnTo>
                  <a:pt x="9088366" y="139640"/>
                </a:lnTo>
                <a:cubicBezTo>
                  <a:pt x="10103527" y="1150771"/>
                  <a:pt x="10554709" y="2302771"/>
                  <a:pt x="10554709" y="3680162"/>
                </a:cubicBezTo>
                <a:cubicBezTo>
                  <a:pt x="10554709" y="4782075"/>
                  <a:pt x="10354183" y="5717032"/>
                  <a:pt x="9852869" y="6618597"/>
                </a:cubicBezTo>
                <a:lnTo>
                  <a:pt x="9732509" y="6858000"/>
                </a:lnTo>
                <a:lnTo>
                  <a:pt x="0" y="6858000"/>
                </a:lnTo>
                <a:lnTo>
                  <a:pt x="0" y="893015"/>
                </a:lnTo>
                <a:lnTo>
                  <a:pt x="32877" y="837948"/>
                </a:lnTo>
                <a:cubicBezTo>
                  <a:pt x="149932" y="650048"/>
                  <a:pt x="274183" y="474695"/>
                  <a:pt x="408715" y="30770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6D67E204-6198-46CF-83CB-066A22C26F68}"/>
              </a:ext>
            </a:extLst>
          </p:cNvPr>
          <p:cNvSpPr>
            <a:spLocks noGrp="1"/>
          </p:cNvSpPr>
          <p:nvPr>
            <p:ph type="title"/>
          </p:nvPr>
        </p:nvSpPr>
        <p:spPr>
          <a:xfrm>
            <a:off x="720000" y="720000"/>
            <a:ext cx="6911974" cy="2803071"/>
          </a:xfrm>
        </p:spPr>
        <p:txBody>
          <a:bodyPr vert="horz" wrap="square" lIns="0" tIns="0" rIns="0" bIns="0" rtlCol="0" anchor="b" anchorCtr="0">
            <a:normAutofit/>
          </a:bodyPr>
          <a:lstStyle/>
          <a:p>
            <a:pPr algn="ctr"/>
            <a:r>
              <a:rPr lang="en-US" sz="4800" spc="-100"/>
              <a:t>Putting it back together: </a:t>
            </a:r>
            <a:br>
              <a:rPr lang="en-US" sz="4800" spc="-100"/>
            </a:br>
            <a:r>
              <a:rPr lang="en-US" sz="4800" spc="-100"/>
              <a:t>Brute Force Attack</a:t>
            </a:r>
          </a:p>
        </p:txBody>
      </p:sp>
      <p:sp>
        <p:nvSpPr>
          <p:cNvPr id="3" name="Content Placeholder 2">
            <a:extLst>
              <a:ext uri="{FF2B5EF4-FFF2-40B4-BE49-F238E27FC236}">
                <a16:creationId xmlns:a16="http://schemas.microsoft.com/office/drawing/2014/main" id="{364A594F-81F3-4134-95D9-25240B6DD157}"/>
              </a:ext>
            </a:extLst>
          </p:cNvPr>
          <p:cNvSpPr>
            <a:spLocks noGrp="1"/>
          </p:cNvSpPr>
          <p:nvPr>
            <p:ph idx="1"/>
          </p:nvPr>
        </p:nvSpPr>
        <p:spPr>
          <a:xfrm>
            <a:off x="720000" y="3831771"/>
            <a:ext cx="6900136" cy="1937204"/>
          </a:xfrm>
        </p:spPr>
        <p:txBody>
          <a:bodyPr vert="horz" lIns="0" tIns="0" rIns="0" bIns="0" rtlCol="0" anchor="t">
            <a:normAutofit lnSpcReduction="10000"/>
          </a:bodyPr>
          <a:lstStyle/>
          <a:p>
            <a:pPr marL="0" indent="0" algn="ctr">
              <a:buNone/>
            </a:pPr>
            <a:r>
              <a:rPr lang="en-US" sz="2800">
                <a:solidFill>
                  <a:schemeClr val="tx2">
                    <a:lumMod val="90000"/>
                  </a:schemeClr>
                </a:solidFill>
              </a:rPr>
              <a:t>An attack that relies on the strength of modern computing to try all possible combinations to find the correct password.</a:t>
            </a:r>
          </a:p>
        </p:txBody>
      </p:sp>
      <p:sp>
        <p:nvSpPr>
          <p:cNvPr id="26" name="Freeform 10">
            <a:extLst>
              <a:ext uri="{FF2B5EF4-FFF2-40B4-BE49-F238E27FC236}">
                <a16:creationId xmlns:a16="http://schemas.microsoft.com/office/drawing/2014/main" id="{671E2FB4-7344-4400-973C-C4E1D46C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4500000">
            <a:off x="9006897" y="392628"/>
            <a:ext cx="3095625" cy="2897543"/>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638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A66C7687-45DB-47BF-B152-FD865B784909}"/>
              </a:ext>
            </a:extLst>
          </p:cNvPr>
          <p:cNvSpPr>
            <a:spLocks noGrp="1"/>
          </p:cNvSpPr>
          <p:nvPr>
            <p:ph type="title"/>
          </p:nvPr>
        </p:nvSpPr>
        <p:spPr>
          <a:xfrm>
            <a:off x="720000" y="619201"/>
            <a:ext cx="3095626" cy="1477328"/>
          </a:xfrm>
        </p:spPr>
        <p:txBody>
          <a:bodyPr>
            <a:normAutofit/>
          </a:bodyPr>
          <a:lstStyle/>
          <a:p>
            <a:r>
              <a:rPr lang="en-US"/>
              <a:t> Defeating brute force attacks!</a:t>
            </a:r>
          </a:p>
        </p:txBody>
      </p:sp>
      <p:sp>
        <p:nvSpPr>
          <p:cNvPr id="3" name="Text Placeholder 2">
            <a:extLst>
              <a:ext uri="{FF2B5EF4-FFF2-40B4-BE49-F238E27FC236}">
                <a16:creationId xmlns:a16="http://schemas.microsoft.com/office/drawing/2014/main" id="{52FB1AB3-CE63-414E-9FC6-52F0EFC6286F}"/>
              </a:ext>
            </a:extLst>
          </p:cNvPr>
          <p:cNvSpPr>
            <a:spLocks noGrp="1"/>
          </p:cNvSpPr>
          <p:nvPr>
            <p:ph idx="1"/>
          </p:nvPr>
        </p:nvSpPr>
        <p:spPr>
          <a:xfrm>
            <a:off x="6444000" y="633600"/>
            <a:ext cx="4991962" cy="5135374"/>
          </a:xfrm>
        </p:spPr>
        <p:txBody>
          <a:bodyPr vert="horz" lIns="0" tIns="0" rIns="0" bIns="0" rtlCol="0" anchor="ctr">
            <a:normAutofit/>
          </a:bodyPr>
          <a:lstStyle/>
          <a:p>
            <a:pPr marL="0" indent="0">
              <a:buNone/>
            </a:pPr>
            <a:r>
              <a:rPr lang="en-US" sz="3000">
                <a:solidFill>
                  <a:srgbClr val="FFFFFF">
                    <a:alpha val="58000"/>
                  </a:srgbClr>
                </a:solidFill>
              </a:rPr>
              <a:t>Strong Password Characteristics:</a:t>
            </a:r>
          </a:p>
          <a:p>
            <a:r>
              <a:rPr lang="en-US" sz="3000">
                <a:solidFill>
                  <a:srgbClr val="FFFFFF">
                    <a:alpha val="58000"/>
                  </a:srgbClr>
                </a:solidFill>
              </a:rPr>
              <a:t>Letters (Upper and Lower)</a:t>
            </a:r>
          </a:p>
          <a:p>
            <a:r>
              <a:rPr lang="en-US" sz="3000">
                <a:solidFill>
                  <a:srgbClr val="FFFFFF">
                    <a:alpha val="58000"/>
                  </a:srgbClr>
                </a:solidFill>
              </a:rPr>
              <a:t>Numbers (0 through 9)</a:t>
            </a:r>
          </a:p>
          <a:p>
            <a:r>
              <a:rPr lang="en-US" sz="3000">
                <a:solidFill>
                  <a:srgbClr val="FFFFFF">
                    <a:alpha val="58000"/>
                  </a:srgbClr>
                </a:solidFill>
              </a:rPr>
              <a:t>Symbols (!, $, # , %, ?)</a:t>
            </a:r>
            <a:endParaRPr lang="en-US" sz="3000"/>
          </a:p>
          <a:p>
            <a:r>
              <a:rPr lang="en-US" sz="3000">
                <a:solidFill>
                  <a:srgbClr val="FFFFFF">
                    <a:alpha val="58000"/>
                  </a:srgbClr>
                </a:solidFill>
              </a:rPr>
              <a:t>At least 8 characters long</a:t>
            </a:r>
          </a:p>
        </p:txBody>
      </p:sp>
    </p:spTree>
    <p:extLst>
      <p:ext uri="{BB962C8B-B14F-4D97-AF65-F5344CB8AC3E}">
        <p14:creationId xmlns:p14="http://schemas.microsoft.com/office/powerpoint/2010/main" val="336502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2BD9FB-6C4C-4948-A4F4-8E9FC90C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9DB51C-B80E-4B27-9779-A1DE32325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7781925"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60ADF2F1-8551-43AD-A5C9-6F1E58480BEA}"/>
              </a:ext>
            </a:extLst>
          </p:cNvPr>
          <p:cNvSpPr>
            <a:spLocks noGrp="1"/>
          </p:cNvSpPr>
          <p:nvPr>
            <p:ph type="title"/>
          </p:nvPr>
        </p:nvSpPr>
        <p:spPr>
          <a:xfrm>
            <a:off x="720000" y="720000"/>
            <a:ext cx="5015638" cy="2803071"/>
          </a:xfrm>
        </p:spPr>
        <p:txBody>
          <a:bodyPr vert="horz" wrap="square" lIns="0" tIns="0" rIns="0" bIns="0" rtlCol="0" anchor="b" anchorCtr="0">
            <a:normAutofit/>
          </a:bodyPr>
          <a:lstStyle/>
          <a:p>
            <a:pPr algn="ctr"/>
            <a:r>
              <a:rPr lang="en-US" spc="-100"/>
              <a:t>Passwords – Good or Bad?</a:t>
            </a:r>
          </a:p>
        </p:txBody>
      </p:sp>
      <p:sp>
        <p:nvSpPr>
          <p:cNvPr id="18"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6273683" y="3123655"/>
            <a:ext cx="3362287" cy="31471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82929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8">
            <a:extLst>
              <a:ext uri="{FF2B5EF4-FFF2-40B4-BE49-F238E27FC236}">
                <a16:creationId xmlns:a16="http://schemas.microsoft.com/office/drawing/2014/main" id="{960066AE-516A-442D-AD0E-FB9A19E72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0">
            <a:extLst>
              <a:ext uri="{FF2B5EF4-FFF2-40B4-BE49-F238E27FC236}">
                <a16:creationId xmlns:a16="http://schemas.microsoft.com/office/drawing/2014/main" id="{0D43C154-1D94-40CC-93ED-E075731B1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CCFB5-FB16-421C-8529-C95C77245312}"/>
              </a:ext>
            </a:extLst>
          </p:cNvPr>
          <p:cNvSpPr>
            <a:spLocks noGrp="1"/>
          </p:cNvSpPr>
          <p:nvPr>
            <p:ph type="ctrTitle"/>
          </p:nvPr>
        </p:nvSpPr>
        <p:spPr>
          <a:xfrm>
            <a:off x="6480000" y="720000"/>
            <a:ext cx="5015638" cy="2804400"/>
          </a:xfrm>
        </p:spPr>
        <p:txBody>
          <a:bodyPr>
            <a:normAutofit/>
          </a:bodyPr>
          <a:lstStyle/>
          <a:p>
            <a:pPr>
              <a:lnSpc>
                <a:spcPct val="90000"/>
              </a:lnSpc>
            </a:pPr>
            <a:r>
              <a:rPr lang="en-US" sz="3600" cap="none">
                <a:ea typeface="+mj-lt"/>
                <a:cs typeface="+mj-lt"/>
              </a:rPr>
              <a:t>Let's break it down: </a:t>
            </a:r>
            <a:br>
              <a:rPr lang="en-US" sz="3600" cap="none">
                <a:ea typeface="+mj-lt"/>
                <a:cs typeface="+mj-lt"/>
              </a:rPr>
            </a:br>
            <a:r>
              <a:rPr lang="en-US" sz="3600" cap="none">
                <a:ea typeface="+mj-lt"/>
                <a:cs typeface="+mj-lt"/>
              </a:rPr>
              <a:t>Dictionary Attack</a:t>
            </a:r>
            <a:endParaRPr lang="en-US" sz="3600">
              <a:ea typeface="+mj-lt"/>
              <a:cs typeface="+mj-lt"/>
            </a:endParaRPr>
          </a:p>
        </p:txBody>
      </p:sp>
      <p:sp useBgFill="1">
        <p:nvSpPr>
          <p:cNvPr id="44" name="Freeform: Shape 42">
            <a:extLst>
              <a:ext uri="{FF2B5EF4-FFF2-40B4-BE49-F238E27FC236}">
                <a16:creationId xmlns:a16="http://schemas.microsoft.com/office/drawing/2014/main" id="{D72FA90D-8CAF-4C39-88C1-00DD80AF9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42374" y="542375"/>
            <a:ext cx="6858000" cy="5773253"/>
          </a:xfrm>
          <a:custGeom>
            <a:avLst/>
            <a:gdLst>
              <a:gd name="connsiteX0" fmla="*/ 0 w 6858000"/>
              <a:gd name="connsiteY0" fmla="*/ 5773253 h 5773253"/>
              <a:gd name="connsiteX1" fmla="*/ 0 w 6858000"/>
              <a:gd name="connsiteY1" fmla="*/ 43571 h 5773253"/>
              <a:gd name="connsiteX2" fmla="*/ 266567 w 6858000"/>
              <a:gd name="connsiteY2" fmla="*/ 43992 h 5773253"/>
              <a:gd name="connsiteX3" fmla="*/ 2395558 w 6858000"/>
              <a:gd name="connsiteY3" fmla="*/ 21121 h 5773253"/>
              <a:gd name="connsiteX4" fmla="*/ 6845953 w 6858000"/>
              <a:gd name="connsiteY4" fmla="*/ 52794 h 5773253"/>
              <a:gd name="connsiteX5" fmla="*/ 6858000 w 6858000"/>
              <a:gd name="connsiteY5" fmla="*/ 53070 h 5773253"/>
              <a:gd name="connsiteX6" fmla="*/ 6858000 w 6858000"/>
              <a:gd name="connsiteY6" fmla="*/ 5773253 h 577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73253">
                <a:moveTo>
                  <a:pt x="0" y="5773253"/>
                </a:moveTo>
                <a:lnTo>
                  <a:pt x="0" y="43571"/>
                </a:lnTo>
                <a:lnTo>
                  <a:pt x="266567" y="43992"/>
                </a:lnTo>
                <a:cubicBezTo>
                  <a:pt x="1182954" y="44986"/>
                  <a:pt x="2015133" y="42335"/>
                  <a:pt x="2395558" y="21121"/>
                </a:cubicBezTo>
                <a:cubicBezTo>
                  <a:pt x="3029599" y="-26022"/>
                  <a:pt x="5182696" y="15228"/>
                  <a:pt x="6845953" y="52794"/>
                </a:cubicBezTo>
                <a:lnTo>
                  <a:pt x="6858000" y="53070"/>
                </a:lnTo>
                <a:lnTo>
                  <a:pt x="6858000" y="5773253"/>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25" name="Graphic 6" descr="Password Field">
            <a:extLst>
              <a:ext uri="{FF2B5EF4-FFF2-40B4-BE49-F238E27FC236}">
                <a16:creationId xmlns:a16="http://schemas.microsoft.com/office/drawing/2014/main" id="{298132BD-083F-4618-A785-E9D607926B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00" y="1282669"/>
            <a:ext cx="4284000" cy="4284000"/>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3186439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FD46528-2A0F-4BB4-A721-EAB8907C5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4F595B-2962-4159-8BB7-11DADC483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3171371" y="0"/>
            <a:ext cx="9020628"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3600000">
            <a:off x="1872185" y="3587286"/>
            <a:ext cx="2316273" cy="2168060"/>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0E83644-41E5-4E5F-B390-58DB85D6F318}"/>
              </a:ext>
            </a:extLst>
          </p:cNvPr>
          <p:cNvSpPr>
            <a:spLocks noGrp="1"/>
          </p:cNvSpPr>
          <p:nvPr>
            <p:ph type="title"/>
          </p:nvPr>
        </p:nvSpPr>
        <p:spPr>
          <a:xfrm>
            <a:off x="4548188" y="720000"/>
            <a:ext cx="6947450" cy="2803071"/>
          </a:xfrm>
        </p:spPr>
        <p:txBody>
          <a:bodyPr vert="horz" wrap="square" lIns="0" tIns="0" rIns="0" bIns="0" rtlCol="0" anchor="b" anchorCtr="0">
            <a:normAutofit/>
          </a:bodyPr>
          <a:lstStyle/>
          <a:p>
            <a:pPr algn="ctr"/>
            <a:r>
              <a:rPr lang="en-US" sz="5600" spc="-100"/>
              <a:t>What is a Dictionary?</a:t>
            </a:r>
          </a:p>
        </p:txBody>
      </p:sp>
      <p:sp>
        <p:nvSpPr>
          <p:cNvPr id="3" name="Content Placeholder 2">
            <a:extLst>
              <a:ext uri="{FF2B5EF4-FFF2-40B4-BE49-F238E27FC236}">
                <a16:creationId xmlns:a16="http://schemas.microsoft.com/office/drawing/2014/main" id="{5507BECF-D71A-4A46-BAD6-F36B4D943857}"/>
              </a:ext>
            </a:extLst>
          </p:cNvPr>
          <p:cNvSpPr>
            <a:spLocks noGrp="1"/>
          </p:cNvSpPr>
          <p:nvPr>
            <p:ph idx="1"/>
          </p:nvPr>
        </p:nvSpPr>
        <p:spPr>
          <a:xfrm>
            <a:off x="4548188" y="3831771"/>
            <a:ext cx="6947450" cy="1937204"/>
          </a:xfrm>
        </p:spPr>
        <p:txBody>
          <a:bodyPr vert="horz" lIns="0" tIns="0" rIns="0" bIns="0" rtlCol="0">
            <a:normAutofit/>
          </a:bodyPr>
          <a:lstStyle/>
          <a:p>
            <a:pPr marL="0" indent="0" algn="ctr">
              <a:buNone/>
            </a:pPr>
            <a:r>
              <a:rPr lang="en-US" sz="2800">
                <a:solidFill>
                  <a:schemeClr val="tx2">
                    <a:lumMod val="90000"/>
                  </a:schemeClr>
                </a:solidFill>
              </a:rPr>
              <a:t>A book that list of words and their intended meaning.</a:t>
            </a:r>
          </a:p>
        </p:txBody>
      </p:sp>
    </p:spTree>
    <p:extLst>
      <p:ext uri="{BB962C8B-B14F-4D97-AF65-F5344CB8AC3E}">
        <p14:creationId xmlns:p14="http://schemas.microsoft.com/office/powerpoint/2010/main" val="95712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8">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75AFD-38E3-4F9D-B453-ECF8390122A5}"/>
              </a:ext>
            </a:extLst>
          </p:cNvPr>
          <p:cNvSpPr>
            <a:spLocks noGrp="1"/>
          </p:cNvSpPr>
          <p:nvPr>
            <p:ph type="title"/>
          </p:nvPr>
        </p:nvSpPr>
        <p:spPr>
          <a:xfrm>
            <a:off x="6480000" y="619200"/>
            <a:ext cx="4991961" cy="1477328"/>
          </a:xfrm>
        </p:spPr>
        <p:txBody>
          <a:bodyPr wrap="square" anchor="ctr">
            <a:normAutofit/>
          </a:bodyPr>
          <a:lstStyle/>
          <a:p>
            <a:r>
              <a:rPr lang="en-US">
                <a:ea typeface="+mj-lt"/>
                <a:cs typeface="+mj-lt"/>
              </a:rPr>
              <a:t>Putting it back together:</a:t>
            </a:r>
            <a:br>
              <a:rPr lang="en-US"/>
            </a:br>
            <a:r>
              <a:rPr lang="en-US"/>
              <a:t>Dictionary Attack</a:t>
            </a:r>
          </a:p>
        </p:txBody>
      </p:sp>
      <p:sp useBgFill="1">
        <p:nvSpPr>
          <p:cNvPr id="16" name="Freeform: Shape 20">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7" name="Graphic 6" descr="Dictionary">
            <a:extLst>
              <a:ext uri="{FF2B5EF4-FFF2-40B4-BE49-F238E27FC236}">
                <a16:creationId xmlns:a16="http://schemas.microsoft.com/office/drawing/2014/main" id="{D5A3A6AC-9C5A-42D0-90E8-DCD3AE3170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00" y="1282669"/>
            <a:ext cx="4284000" cy="4284000"/>
          </a:xfrm>
          <a:custGeom>
            <a:avLst/>
            <a:gdLst/>
            <a:ahLst/>
            <a:cxnLst/>
            <a:rect l="l" t="t" r="r" b="b"/>
            <a:pathLst>
              <a:path w="4284000" h="5409338">
                <a:moveTo>
                  <a:pt x="0" y="0"/>
                </a:moveTo>
                <a:lnTo>
                  <a:pt x="4284000" y="0"/>
                </a:lnTo>
                <a:lnTo>
                  <a:pt x="4284000" y="5409338"/>
                </a:lnTo>
                <a:lnTo>
                  <a:pt x="0" y="5409338"/>
                </a:lnTo>
                <a:close/>
              </a:path>
            </a:pathLst>
          </a:custGeom>
        </p:spPr>
      </p:pic>
      <p:sp>
        <p:nvSpPr>
          <p:cNvPr id="3" name="Content Placeholder 2">
            <a:extLst>
              <a:ext uri="{FF2B5EF4-FFF2-40B4-BE49-F238E27FC236}">
                <a16:creationId xmlns:a16="http://schemas.microsoft.com/office/drawing/2014/main" id="{5F0F337F-7A4A-494E-9E37-4CBBA7B6A1F9}"/>
              </a:ext>
            </a:extLst>
          </p:cNvPr>
          <p:cNvSpPr>
            <a:spLocks noGrp="1"/>
          </p:cNvSpPr>
          <p:nvPr>
            <p:ph idx="1"/>
          </p:nvPr>
        </p:nvSpPr>
        <p:spPr>
          <a:xfrm>
            <a:off x="6480000" y="2541600"/>
            <a:ext cx="4991962" cy="3216273"/>
          </a:xfrm>
        </p:spPr>
        <p:txBody>
          <a:bodyPr vert="horz" lIns="0" tIns="0" rIns="0" bIns="0" rtlCol="0" anchor="t">
            <a:normAutofit/>
          </a:bodyPr>
          <a:lstStyle/>
          <a:p>
            <a:pPr marL="0" indent="0">
              <a:buNone/>
            </a:pPr>
            <a:r>
              <a:rPr lang="en-US" sz="2400"/>
              <a:t>An attack that uses dictionary words and a list of commonly used passwords to guess to correct password.</a:t>
            </a:r>
            <a:r>
              <a:rPr lang="en-US"/>
              <a:t>  </a:t>
            </a:r>
          </a:p>
        </p:txBody>
      </p:sp>
    </p:spTree>
    <p:extLst>
      <p:ext uri="{BB962C8B-B14F-4D97-AF65-F5344CB8AC3E}">
        <p14:creationId xmlns:p14="http://schemas.microsoft.com/office/powerpoint/2010/main" val="88081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24A147-6E08-4756-8F04-76A5F64157BB}"/>
              </a:ext>
            </a:extLst>
          </p:cNvPr>
          <p:cNvSpPr>
            <a:spLocks noGrp="1"/>
          </p:cNvSpPr>
          <p:nvPr>
            <p:ph type="title"/>
          </p:nvPr>
        </p:nvSpPr>
        <p:spPr>
          <a:xfrm>
            <a:off x="720000" y="619200"/>
            <a:ext cx="3107463" cy="5510138"/>
          </a:xfrm>
        </p:spPr>
        <p:txBody>
          <a:bodyPr>
            <a:normAutofit/>
          </a:bodyPr>
          <a:lstStyle/>
          <a:p>
            <a:r>
              <a:rPr lang="en-US"/>
              <a:t>Defeating Dictionary Attacks!</a:t>
            </a:r>
          </a:p>
        </p:txBody>
      </p:sp>
      <p:sp useBgFill="1">
        <p:nvSpPr>
          <p:cNvPr id="13" name="Freeform: Shape 12">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5" name="Content Placeholder 2">
            <a:extLst>
              <a:ext uri="{FF2B5EF4-FFF2-40B4-BE49-F238E27FC236}">
                <a16:creationId xmlns:a16="http://schemas.microsoft.com/office/drawing/2014/main" id="{BBEFEFB9-C1E2-4FE1-B79F-5D587176B5C6}"/>
              </a:ext>
            </a:extLst>
          </p:cNvPr>
          <p:cNvGraphicFramePr>
            <a:graphicFrameLocks noGrp="1"/>
          </p:cNvGraphicFramePr>
          <p:nvPr>
            <p:ph idx="1"/>
            <p:extLst>
              <p:ext uri="{D42A27DB-BD31-4B8C-83A1-F6EECF244321}">
                <p14:modId xmlns:p14="http://schemas.microsoft.com/office/powerpoint/2010/main" val="2188075671"/>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7727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E6B6978-5103-448F-B101-093A527D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2EB5692-CE38-42AB-ABE5-E5A1A74F2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CCFB5-FB16-421C-8529-C95C77245312}"/>
              </a:ext>
            </a:extLst>
          </p:cNvPr>
          <p:cNvSpPr>
            <a:spLocks noGrp="1"/>
          </p:cNvSpPr>
          <p:nvPr>
            <p:ph type="ctrTitle"/>
          </p:nvPr>
        </p:nvSpPr>
        <p:spPr>
          <a:xfrm>
            <a:off x="720000" y="720000"/>
            <a:ext cx="5015638" cy="2804400"/>
          </a:xfrm>
        </p:spPr>
        <p:txBody>
          <a:bodyPr>
            <a:normAutofit/>
          </a:bodyPr>
          <a:lstStyle/>
          <a:p>
            <a:pPr>
              <a:lnSpc>
                <a:spcPct val="90000"/>
              </a:lnSpc>
            </a:pPr>
            <a:r>
              <a:rPr lang="en-US" sz="4800" cap="none">
                <a:ea typeface="+mj-lt"/>
                <a:cs typeface="+mj-lt"/>
              </a:rPr>
              <a:t>Let's break it down: </a:t>
            </a:r>
            <a:br>
              <a:rPr lang="en-US" sz="4800" cap="none">
                <a:ea typeface="+mj-lt"/>
                <a:cs typeface="+mj-lt"/>
              </a:rPr>
            </a:br>
            <a:r>
              <a:rPr lang="en-US" sz="4800" cap="none"/>
              <a:t>Password Reuse Attack</a:t>
            </a:r>
          </a:p>
        </p:txBody>
      </p:sp>
      <p:sp useBgFill="1">
        <p:nvSpPr>
          <p:cNvPr id="52" name="Freeform: Shape 51">
            <a:extLst>
              <a:ext uri="{FF2B5EF4-FFF2-40B4-BE49-F238E27FC236}">
                <a16:creationId xmlns:a16="http://schemas.microsoft.com/office/drawing/2014/main" id="{6BE942D0-8C50-4D78-A3D0-4D82F3963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25" name="Graphic 6" descr="Password Field">
            <a:extLst>
              <a:ext uri="{FF2B5EF4-FFF2-40B4-BE49-F238E27FC236}">
                <a16:creationId xmlns:a16="http://schemas.microsoft.com/office/drawing/2014/main" id="{298132BD-083F-4618-A785-E9D607926B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6162" y="1282669"/>
            <a:ext cx="4284000" cy="4284000"/>
          </a:xfrm>
          <a:custGeom>
            <a:avLst/>
            <a:gdLst/>
            <a:ahLst/>
            <a:cxnLst/>
            <a:rect l="l" t="t" r="r" b="b"/>
            <a:pathLst>
              <a:path w="4284000" h="5409338">
                <a:moveTo>
                  <a:pt x="0" y="0"/>
                </a:moveTo>
                <a:lnTo>
                  <a:pt x="4284000" y="0"/>
                </a:lnTo>
                <a:lnTo>
                  <a:pt x="4284000" y="5409338"/>
                </a:lnTo>
                <a:lnTo>
                  <a:pt x="0" y="5409338"/>
                </a:lnTo>
                <a:close/>
              </a:path>
            </a:pathLst>
          </a:custGeom>
        </p:spPr>
      </p:pic>
    </p:spTree>
    <p:extLst>
      <p:ext uri="{BB962C8B-B14F-4D97-AF65-F5344CB8AC3E}">
        <p14:creationId xmlns:p14="http://schemas.microsoft.com/office/powerpoint/2010/main" val="1687749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3">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5">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7">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9">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4DBF8503-5E8D-4248-8503-8296F6F1915C}"/>
              </a:ext>
            </a:extLst>
          </p:cNvPr>
          <p:cNvSpPr>
            <a:spLocks noGrp="1"/>
          </p:cNvSpPr>
          <p:nvPr>
            <p:ph type="title"/>
          </p:nvPr>
        </p:nvSpPr>
        <p:spPr>
          <a:xfrm>
            <a:off x="4536350" y="728663"/>
            <a:ext cx="5015638" cy="2803071"/>
          </a:xfrm>
        </p:spPr>
        <p:txBody>
          <a:bodyPr vert="horz" wrap="square" lIns="0" tIns="0" rIns="0" bIns="0" rtlCol="0" anchor="b" anchorCtr="0">
            <a:normAutofit/>
          </a:bodyPr>
          <a:lstStyle/>
          <a:p>
            <a:pPr algn="ctr"/>
            <a:r>
              <a:rPr lang="en-US" sz="5600" spc="-100"/>
              <a:t>Reuse</a:t>
            </a:r>
          </a:p>
        </p:txBody>
      </p:sp>
      <p:sp>
        <p:nvSpPr>
          <p:cNvPr id="9" name="Content Placeholder 8">
            <a:extLst>
              <a:ext uri="{FF2B5EF4-FFF2-40B4-BE49-F238E27FC236}">
                <a16:creationId xmlns:a16="http://schemas.microsoft.com/office/drawing/2014/main" id="{250E030D-2A60-4486-B117-6A76F35D50EE}"/>
              </a:ext>
            </a:extLst>
          </p:cNvPr>
          <p:cNvSpPr>
            <a:spLocks noGrp="1"/>
          </p:cNvSpPr>
          <p:nvPr>
            <p:ph idx="1"/>
          </p:nvPr>
        </p:nvSpPr>
        <p:spPr>
          <a:xfrm>
            <a:off x="4536350" y="4063999"/>
            <a:ext cx="5015638" cy="1704975"/>
          </a:xfrm>
        </p:spPr>
        <p:txBody>
          <a:bodyPr vert="horz" lIns="0" tIns="0" rIns="0" bIns="0" rtlCol="0">
            <a:normAutofit/>
          </a:bodyPr>
          <a:lstStyle/>
          <a:p>
            <a:pPr marL="0" indent="0" algn="ctr">
              <a:buNone/>
            </a:pPr>
            <a:r>
              <a:rPr lang="en-US" sz="2800">
                <a:solidFill>
                  <a:schemeClr val="tx2">
                    <a:lumMod val="90000"/>
                    <a:alpha val="58000"/>
                  </a:schemeClr>
                </a:solidFill>
              </a:rPr>
              <a:t>To use something again or more than once. </a:t>
            </a:r>
          </a:p>
        </p:txBody>
      </p:sp>
      <p:sp>
        <p:nvSpPr>
          <p:cNvPr id="37"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7900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F50069C5-2C04-41F3-9AD3-53074A8BA420}"/>
              </a:ext>
            </a:extLst>
          </p:cNvPr>
          <p:cNvSpPr>
            <a:spLocks noGrp="1"/>
          </p:cNvSpPr>
          <p:nvPr>
            <p:ph type="title"/>
          </p:nvPr>
        </p:nvSpPr>
        <p:spPr>
          <a:xfrm>
            <a:off x="4561200" y="619200"/>
            <a:ext cx="4991961" cy="1477328"/>
          </a:xfrm>
        </p:spPr>
        <p:txBody>
          <a:bodyPr wrap="square" anchor="ctr">
            <a:normAutofit/>
          </a:bodyPr>
          <a:lstStyle/>
          <a:p>
            <a:r>
              <a:rPr lang="en-US">
                <a:ea typeface="+mj-lt"/>
                <a:cs typeface="+mj-lt"/>
              </a:rPr>
              <a:t>Putting it back together</a:t>
            </a:r>
            <a:r>
              <a:rPr lang="en-US"/>
              <a:t>: </a:t>
            </a:r>
            <a:br>
              <a:rPr lang="en-US"/>
            </a:br>
            <a:r>
              <a:rPr lang="en-US"/>
              <a:t>Password Reuse </a:t>
            </a:r>
          </a:p>
        </p:txBody>
      </p:sp>
      <p:sp>
        <p:nvSpPr>
          <p:cNvPr id="28"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D58717B-4977-477F-957E-569543A99135}"/>
              </a:ext>
            </a:extLst>
          </p:cNvPr>
          <p:cNvSpPr>
            <a:spLocks noGrp="1"/>
          </p:cNvSpPr>
          <p:nvPr>
            <p:ph idx="1"/>
          </p:nvPr>
        </p:nvSpPr>
        <p:spPr>
          <a:xfrm>
            <a:off x="4560026" y="2541600"/>
            <a:ext cx="4991962" cy="3216273"/>
          </a:xfrm>
        </p:spPr>
        <p:txBody>
          <a:bodyPr vert="horz" lIns="0" tIns="0" rIns="0" bIns="0" rtlCol="0" anchor="t">
            <a:normAutofit/>
          </a:bodyPr>
          <a:lstStyle/>
          <a:p>
            <a:pPr marL="0" indent="0">
              <a:buNone/>
            </a:pPr>
            <a:r>
              <a:rPr lang="en-US" sz="2800" dirty="0"/>
              <a:t>An attack that relies on a reused passwords to gain access to your account.</a:t>
            </a:r>
            <a:endParaRPr lang="en-US" sz="2800">
              <a:solidFill>
                <a:srgbClr val="FFFFFF">
                  <a:alpha val="58000"/>
                </a:srgbClr>
              </a:solidFill>
            </a:endParaRPr>
          </a:p>
        </p:txBody>
      </p:sp>
    </p:spTree>
    <p:extLst>
      <p:ext uri="{BB962C8B-B14F-4D97-AF65-F5344CB8AC3E}">
        <p14:creationId xmlns:p14="http://schemas.microsoft.com/office/powerpoint/2010/main" val="393828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133437-BFEB-412D-978C-59379BF57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4F7EF-284D-4F1D-A569-0D159B0EA696}"/>
              </a:ext>
            </a:extLst>
          </p:cNvPr>
          <p:cNvSpPr>
            <a:spLocks noGrp="1"/>
          </p:cNvSpPr>
          <p:nvPr>
            <p:ph type="title"/>
          </p:nvPr>
        </p:nvSpPr>
        <p:spPr>
          <a:xfrm>
            <a:off x="1669709" y="794254"/>
            <a:ext cx="8831988" cy="681586"/>
          </a:xfrm>
        </p:spPr>
        <p:txBody>
          <a:bodyPr wrap="square">
            <a:normAutofit/>
          </a:bodyPr>
          <a:lstStyle/>
          <a:p>
            <a:pPr algn="ctr"/>
            <a:r>
              <a:rPr lang="en-US" dirty="0">
                <a:ea typeface="+mj-lt"/>
                <a:cs typeface="+mj-lt"/>
              </a:rPr>
              <a:t>Defeating password reuse attacks!</a:t>
            </a:r>
            <a:endParaRPr lang="en-US">
              <a:ea typeface="+mj-lt"/>
              <a:cs typeface="+mj-lt"/>
            </a:endParaRPr>
          </a:p>
          <a:p>
            <a:pPr algn="ctr"/>
            <a:endParaRPr lang="en-US"/>
          </a:p>
        </p:txBody>
      </p:sp>
      <p:grpSp>
        <p:nvGrpSpPr>
          <p:cNvPr id="14" name="Group 13">
            <a:extLst>
              <a:ext uri="{FF2B5EF4-FFF2-40B4-BE49-F238E27FC236}">
                <a16:creationId xmlns:a16="http://schemas.microsoft.com/office/drawing/2014/main" id="{898907C4-FC8B-4436-8D59-610E3736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5" name="Freeform 78">
              <a:extLst>
                <a:ext uri="{FF2B5EF4-FFF2-40B4-BE49-F238E27FC236}">
                  <a16:creationId xmlns:a16="http://schemas.microsoft.com/office/drawing/2014/main" id="{F2DAC1FA-67FB-485E-99AD-1D35808FA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79">
              <a:extLst>
                <a:ext uri="{FF2B5EF4-FFF2-40B4-BE49-F238E27FC236}">
                  <a16:creationId xmlns:a16="http://schemas.microsoft.com/office/drawing/2014/main" id="{80135264-D47B-4DA1-B607-272AC7552A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5">
              <a:extLst>
                <a:ext uri="{FF2B5EF4-FFF2-40B4-BE49-F238E27FC236}">
                  <a16:creationId xmlns:a16="http://schemas.microsoft.com/office/drawing/2014/main" id="{7E6A5C45-96C1-4BE7-BEF8-CD041B512D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9" name="Group 18">
            <a:extLst>
              <a:ext uri="{FF2B5EF4-FFF2-40B4-BE49-F238E27FC236}">
                <a16:creationId xmlns:a16="http://schemas.microsoft.com/office/drawing/2014/main" id="{9F9D18AC-8DBF-44B9-B251-652985A64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08" y="268792"/>
            <a:ext cx="632305" cy="1606552"/>
            <a:chOff x="10224385" y="954724"/>
            <a:chExt cx="1324087" cy="3364228"/>
          </a:xfrm>
        </p:grpSpPr>
        <p:sp>
          <p:nvSpPr>
            <p:cNvPr id="20" name="Freeform 80">
              <a:extLst>
                <a:ext uri="{FF2B5EF4-FFF2-40B4-BE49-F238E27FC236}">
                  <a16:creationId xmlns:a16="http://schemas.microsoft.com/office/drawing/2014/main" id="{4B04572D-211A-45E4-9FCC-BDF9788427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03D89CFC-3412-4CF0-BCB9-14BA1B201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27B2BC09-FADA-48B1-ABBF-D28310E5A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useBgFill="1">
        <p:nvSpPr>
          <p:cNvPr id="24" name="Freeform: Shape 23">
            <a:extLst>
              <a:ext uri="{FF2B5EF4-FFF2-40B4-BE49-F238E27FC236}">
                <a16:creationId xmlns:a16="http://schemas.microsoft.com/office/drawing/2014/main" id="{D277D65C-DA10-481D-B5A1-7DB78CF63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589984"/>
            <a:ext cx="12180637" cy="4268018"/>
          </a:xfrm>
          <a:custGeom>
            <a:avLst/>
            <a:gdLst>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2474433 w 12180637"/>
              <a:gd name="connsiteY9" fmla="*/ 136660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5089365 w 12180637"/>
              <a:gd name="connsiteY11" fmla="*/ 38184 h 4483555"/>
              <a:gd name="connsiteX12" fmla="*/ 9245089 w 12180637"/>
              <a:gd name="connsiteY12" fmla="*/ 0 h 4483555"/>
              <a:gd name="connsiteX0" fmla="*/ 9245089 w 12180637"/>
              <a:gd name="connsiteY0" fmla="*/ 8084 h 4491639"/>
              <a:gd name="connsiteX1" fmla="*/ 10751325 w 12180637"/>
              <a:gd name="connsiteY1" fmla="*/ 86706 h 4491639"/>
              <a:gd name="connsiteX2" fmla="*/ 11353161 w 12180637"/>
              <a:gd name="connsiteY2" fmla="*/ 74558 h 4491639"/>
              <a:gd name="connsiteX3" fmla="*/ 12085768 w 12180637"/>
              <a:gd name="connsiteY3" fmla="*/ 59771 h 4491639"/>
              <a:gd name="connsiteX4" fmla="*/ 12180637 w 12180637"/>
              <a:gd name="connsiteY4" fmla="*/ 57856 h 4491639"/>
              <a:gd name="connsiteX5" fmla="*/ 12180637 w 12180637"/>
              <a:gd name="connsiteY5" fmla="*/ 4491639 h 4491639"/>
              <a:gd name="connsiteX6" fmla="*/ 0 w 12180637"/>
              <a:gd name="connsiteY6" fmla="*/ 4491639 h 4491639"/>
              <a:gd name="connsiteX7" fmla="*/ 0 w 12180637"/>
              <a:gd name="connsiteY7" fmla="*/ 118025 h 4491639"/>
              <a:gd name="connsiteX8" fmla="*/ 60108 w 12180637"/>
              <a:gd name="connsiteY8" fmla="*/ 120439 h 4491639"/>
              <a:gd name="connsiteX9" fmla="*/ 1944662 w 12180637"/>
              <a:gd name="connsiteY9" fmla="*/ 106907 h 4491639"/>
              <a:gd name="connsiteX10" fmla="*/ 3226727 w 12180637"/>
              <a:gd name="connsiteY10" fmla="*/ 129559 h 4491639"/>
              <a:gd name="connsiteX11" fmla="*/ 5089365 w 12180637"/>
              <a:gd name="connsiteY11" fmla="*/ 46268 h 4491639"/>
              <a:gd name="connsiteX12" fmla="*/ 9245089 w 12180637"/>
              <a:gd name="connsiteY12" fmla="*/ 8084 h 4491639"/>
              <a:gd name="connsiteX0" fmla="*/ 9027375 w 12180637"/>
              <a:gd name="connsiteY0" fmla="*/ 37489 h 4452936"/>
              <a:gd name="connsiteX1" fmla="*/ 10751325 w 12180637"/>
              <a:gd name="connsiteY1" fmla="*/ 48003 h 4452936"/>
              <a:gd name="connsiteX2" fmla="*/ 11353161 w 12180637"/>
              <a:gd name="connsiteY2" fmla="*/ 35855 h 4452936"/>
              <a:gd name="connsiteX3" fmla="*/ 12085768 w 12180637"/>
              <a:gd name="connsiteY3" fmla="*/ 21068 h 4452936"/>
              <a:gd name="connsiteX4" fmla="*/ 12180637 w 12180637"/>
              <a:gd name="connsiteY4" fmla="*/ 19153 h 4452936"/>
              <a:gd name="connsiteX5" fmla="*/ 12180637 w 12180637"/>
              <a:gd name="connsiteY5" fmla="*/ 4452936 h 4452936"/>
              <a:gd name="connsiteX6" fmla="*/ 0 w 12180637"/>
              <a:gd name="connsiteY6" fmla="*/ 4452936 h 4452936"/>
              <a:gd name="connsiteX7" fmla="*/ 0 w 12180637"/>
              <a:gd name="connsiteY7" fmla="*/ 79322 h 4452936"/>
              <a:gd name="connsiteX8" fmla="*/ 60108 w 12180637"/>
              <a:gd name="connsiteY8" fmla="*/ 81736 h 4452936"/>
              <a:gd name="connsiteX9" fmla="*/ 1944662 w 12180637"/>
              <a:gd name="connsiteY9" fmla="*/ 68204 h 4452936"/>
              <a:gd name="connsiteX10" fmla="*/ 3226727 w 12180637"/>
              <a:gd name="connsiteY10" fmla="*/ 90856 h 4452936"/>
              <a:gd name="connsiteX11" fmla="*/ 5089365 w 12180637"/>
              <a:gd name="connsiteY11" fmla="*/ 7565 h 4452936"/>
              <a:gd name="connsiteX12" fmla="*/ 9027375 w 12180637"/>
              <a:gd name="connsiteY12" fmla="*/ 37489 h 4452936"/>
              <a:gd name="connsiteX0" fmla="*/ 9027375 w 12180637"/>
              <a:gd name="connsiteY0" fmla="*/ 67310 h 4482757"/>
              <a:gd name="connsiteX1" fmla="*/ 10751325 w 12180637"/>
              <a:gd name="connsiteY1" fmla="*/ 77824 h 4482757"/>
              <a:gd name="connsiteX2" fmla="*/ 11353161 w 12180637"/>
              <a:gd name="connsiteY2" fmla="*/ 65676 h 4482757"/>
              <a:gd name="connsiteX3" fmla="*/ 11360054 w 12180637"/>
              <a:gd name="connsiteY3" fmla="*/ 1004384 h 4482757"/>
              <a:gd name="connsiteX4" fmla="*/ 12180637 w 12180637"/>
              <a:gd name="connsiteY4" fmla="*/ 48974 h 4482757"/>
              <a:gd name="connsiteX5" fmla="*/ 12180637 w 12180637"/>
              <a:gd name="connsiteY5" fmla="*/ 4482757 h 4482757"/>
              <a:gd name="connsiteX6" fmla="*/ 0 w 12180637"/>
              <a:gd name="connsiteY6" fmla="*/ 4482757 h 4482757"/>
              <a:gd name="connsiteX7" fmla="*/ 0 w 12180637"/>
              <a:gd name="connsiteY7" fmla="*/ 109143 h 4482757"/>
              <a:gd name="connsiteX8" fmla="*/ 60108 w 12180637"/>
              <a:gd name="connsiteY8" fmla="*/ 111557 h 4482757"/>
              <a:gd name="connsiteX9" fmla="*/ 1944662 w 12180637"/>
              <a:gd name="connsiteY9" fmla="*/ 98025 h 4482757"/>
              <a:gd name="connsiteX10" fmla="*/ 3226727 w 12180637"/>
              <a:gd name="connsiteY10" fmla="*/ 120677 h 4482757"/>
              <a:gd name="connsiteX11" fmla="*/ 5089365 w 12180637"/>
              <a:gd name="connsiteY11" fmla="*/ 37386 h 4482757"/>
              <a:gd name="connsiteX12" fmla="*/ 9027375 w 12180637"/>
              <a:gd name="connsiteY12" fmla="*/ 67310 h 4482757"/>
              <a:gd name="connsiteX0" fmla="*/ 9027375 w 12180637"/>
              <a:gd name="connsiteY0" fmla="*/ 342299 h 4757746"/>
              <a:gd name="connsiteX1" fmla="*/ 10751325 w 12180637"/>
              <a:gd name="connsiteY1" fmla="*/ 352813 h 4757746"/>
              <a:gd name="connsiteX2" fmla="*/ 11353161 w 12180637"/>
              <a:gd name="connsiteY2" fmla="*/ 340665 h 4757746"/>
              <a:gd name="connsiteX3" fmla="*/ 12180637 w 12180637"/>
              <a:gd name="connsiteY3" fmla="*/ 323963 h 4757746"/>
              <a:gd name="connsiteX4" fmla="*/ 12180637 w 12180637"/>
              <a:gd name="connsiteY4" fmla="*/ 4757746 h 4757746"/>
              <a:gd name="connsiteX5" fmla="*/ 0 w 12180637"/>
              <a:gd name="connsiteY5" fmla="*/ 4757746 h 4757746"/>
              <a:gd name="connsiteX6" fmla="*/ 0 w 12180637"/>
              <a:gd name="connsiteY6" fmla="*/ 384132 h 4757746"/>
              <a:gd name="connsiteX7" fmla="*/ 60108 w 12180637"/>
              <a:gd name="connsiteY7" fmla="*/ 386546 h 4757746"/>
              <a:gd name="connsiteX8" fmla="*/ 1944662 w 12180637"/>
              <a:gd name="connsiteY8" fmla="*/ 373014 h 4757746"/>
              <a:gd name="connsiteX9" fmla="*/ 3226727 w 12180637"/>
              <a:gd name="connsiteY9" fmla="*/ 395666 h 4757746"/>
              <a:gd name="connsiteX10" fmla="*/ 5089365 w 12180637"/>
              <a:gd name="connsiteY10" fmla="*/ 312375 h 4757746"/>
              <a:gd name="connsiteX11" fmla="*/ 9027375 w 12180637"/>
              <a:gd name="connsiteY11" fmla="*/ 342299 h 4757746"/>
              <a:gd name="connsiteX0" fmla="*/ 9027375 w 12180637"/>
              <a:gd name="connsiteY0" fmla="*/ 337966 h 4753413"/>
              <a:gd name="connsiteX1" fmla="*/ 10751325 w 12180637"/>
              <a:gd name="connsiteY1" fmla="*/ 348480 h 4753413"/>
              <a:gd name="connsiteX2" fmla="*/ 12180637 w 12180637"/>
              <a:gd name="connsiteY2" fmla="*/ 319630 h 4753413"/>
              <a:gd name="connsiteX3" fmla="*/ 12180637 w 12180637"/>
              <a:gd name="connsiteY3" fmla="*/ 4753413 h 4753413"/>
              <a:gd name="connsiteX4" fmla="*/ 0 w 12180637"/>
              <a:gd name="connsiteY4" fmla="*/ 4753413 h 4753413"/>
              <a:gd name="connsiteX5" fmla="*/ 0 w 12180637"/>
              <a:gd name="connsiteY5" fmla="*/ 379799 h 4753413"/>
              <a:gd name="connsiteX6" fmla="*/ 60108 w 12180637"/>
              <a:gd name="connsiteY6" fmla="*/ 382213 h 4753413"/>
              <a:gd name="connsiteX7" fmla="*/ 1944662 w 12180637"/>
              <a:gd name="connsiteY7" fmla="*/ 368681 h 4753413"/>
              <a:gd name="connsiteX8" fmla="*/ 3226727 w 12180637"/>
              <a:gd name="connsiteY8" fmla="*/ 391333 h 4753413"/>
              <a:gd name="connsiteX9" fmla="*/ 5089365 w 12180637"/>
              <a:gd name="connsiteY9" fmla="*/ 308042 h 4753413"/>
              <a:gd name="connsiteX10" fmla="*/ 9027375 w 12180637"/>
              <a:gd name="connsiteY10" fmla="*/ 337966 h 4753413"/>
              <a:gd name="connsiteX0" fmla="*/ 9027375 w 12180637"/>
              <a:gd name="connsiteY0" fmla="*/ 37489 h 4452936"/>
              <a:gd name="connsiteX1" fmla="*/ 10751325 w 12180637"/>
              <a:gd name="connsiteY1" fmla="*/ 48003 h 4452936"/>
              <a:gd name="connsiteX2" fmla="*/ 12180637 w 12180637"/>
              <a:gd name="connsiteY2" fmla="*/ 19153 h 4452936"/>
              <a:gd name="connsiteX3" fmla="*/ 12180637 w 12180637"/>
              <a:gd name="connsiteY3" fmla="*/ 4452936 h 4452936"/>
              <a:gd name="connsiteX4" fmla="*/ 0 w 12180637"/>
              <a:gd name="connsiteY4" fmla="*/ 4452936 h 4452936"/>
              <a:gd name="connsiteX5" fmla="*/ 0 w 12180637"/>
              <a:gd name="connsiteY5" fmla="*/ 79322 h 4452936"/>
              <a:gd name="connsiteX6" fmla="*/ 60108 w 12180637"/>
              <a:gd name="connsiteY6" fmla="*/ 81736 h 4452936"/>
              <a:gd name="connsiteX7" fmla="*/ 1944662 w 12180637"/>
              <a:gd name="connsiteY7" fmla="*/ 68204 h 4452936"/>
              <a:gd name="connsiteX8" fmla="*/ 3226727 w 12180637"/>
              <a:gd name="connsiteY8" fmla="*/ 90856 h 4452936"/>
              <a:gd name="connsiteX9" fmla="*/ 5089365 w 12180637"/>
              <a:gd name="connsiteY9" fmla="*/ 7565 h 4452936"/>
              <a:gd name="connsiteX10" fmla="*/ 9027375 w 12180637"/>
              <a:gd name="connsiteY10" fmla="*/ 37489 h 4452936"/>
              <a:gd name="connsiteX0" fmla="*/ 9027375 w 12180637"/>
              <a:gd name="connsiteY0" fmla="*/ 35052 h 4450499"/>
              <a:gd name="connsiteX1" fmla="*/ 10540868 w 12180637"/>
              <a:gd name="connsiteY1" fmla="*/ 30432 h 4450499"/>
              <a:gd name="connsiteX2" fmla="*/ 12180637 w 12180637"/>
              <a:gd name="connsiteY2" fmla="*/ 16716 h 4450499"/>
              <a:gd name="connsiteX3" fmla="*/ 12180637 w 12180637"/>
              <a:gd name="connsiteY3" fmla="*/ 4450499 h 4450499"/>
              <a:gd name="connsiteX4" fmla="*/ 0 w 12180637"/>
              <a:gd name="connsiteY4" fmla="*/ 4450499 h 4450499"/>
              <a:gd name="connsiteX5" fmla="*/ 0 w 12180637"/>
              <a:gd name="connsiteY5" fmla="*/ 76885 h 4450499"/>
              <a:gd name="connsiteX6" fmla="*/ 60108 w 12180637"/>
              <a:gd name="connsiteY6" fmla="*/ 79299 h 4450499"/>
              <a:gd name="connsiteX7" fmla="*/ 1944662 w 12180637"/>
              <a:gd name="connsiteY7" fmla="*/ 65767 h 4450499"/>
              <a:gd name="connsiteX8" fmla="*/ 3226727 w 12180637"/>
              <a:gd name="connsiteY8" fmla="*/ 88419 h 4450499"/>
              <a:gd name="connsiteX9" fmla="*/ 5089365 w 12180637"/>
              <a:gd name="connsiteY9" fmla="*/ 5128 h 4450499"/>
              <a:gd name="connsiteX10" fmla="*/ 9027375 w 12180637"/>
              <a:gd name="connsiteY10" fmla="*/ 35052 h 445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637" h="4450499">
                <a:moveTo>
                  <a:pt x="9027375" y="35052"/>
                </a:moveTo>
                <a:lnTo>
                  <a:pt x="10540868" y="30432"/>
                </a:lnTo>
                <a:cubicBezTo>
                  <a:pt x="11066412" y="27376"/>
                  <a:pt x="11405389" y="-13668"/>
                  <a:pt x="12180637" y="16716"/>
                </a:cubicBezTo>
                <a:lnTo>
                  <a:pt x="12180637" y="4450499"/>
                </a:lnTo>
                <a:lnTo>
                  <a:pt x="0" y="4450499"/>
                </a:lnTo>
                <a:lnTo>
                  <a:pt x="0" y="76885"/>
                </a:lnTo>
                <a:lnTo>
                  <a:pt x="60108" y="79299"/>
                </a:lnTo>
                <a:lnTo>
                  <a:pt x="1944662" y="65767"/>
                </a:lnTo>
                <a:cubicBezTo>
                  <a:pt x="2472432" y="67287"/>
                  <a:pt x="2975962" y="93481"/>
                  <a:pt x="3226727" y="88419"/>
                </a:cubicBezTo>
                <a:lnTo>
                  <a:pt x="5089365" y="5128"/>
                </a:lnTo>
                <a:cubicBezTo>
                  <a:pt x="6092425" y="-15118"/>
                  <a:pt x="8118791" y="30835"/>
                  <a:pt x="9027375" y="35052"/>
                </a:cubicBez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5" name="Content Placeholder 2">
            <a:extLst>
              <a:ext uri="{FF2B5EF4-FFF2-40B4-BE49-F238E27FC236}">
                <a16:creationId xmlns:a16="http://schemas.microsoft.com/office/drawing/2014/main" id="{52194435-3769-438C-887E-D4BAF898B6F4}"/>
              </a:ext>
            </a:extLst>
          </p:cNvPr>
          <p:cNvGraphicFramePr>
            <a:graphicFrameLocks noGrp="1"/>
          </p:cNvGraphicFramePr>
          <p:nvPr>
            <p:ph idx="1"/>
            <p:extLst>
              <p:ext uri="{D42A27DB-BD31-4B8C-83A1-F6EECF244321}">
                <p14:modId xmlns:p14="http://schemas.microsoft.com/office/powerpoint/2010/main" val="3507248312"/>
              </p:ext>
            </p:extLst>
          </p:nvPr>
        </p:nvGraphicFramePr>
        <p:xfrm>
          <a:off x="720725" y="3249612"/>
          <a:ext cx="10728325" cy="2879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3541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BC371-361C-45F7-9235-C3252E336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A60AD-BE8B-4377-977B-A852614FB9E8}"/>
              </a:ext>
            </a:extLst>
          </p:cNvPr>
          <p:cNvSpPr>
            <a:spLocks noGrp="1"/>
          </p:cNvSpPr>
          <p:nvPr>
            <p:ph type="title"/>
          </p:nvPr>
        </p:nvSpPr>
        <p:spPr>
          <a:xfrm>
            <a:off x="720000" y="619200"/>
            <a:ext cx="10728322" cy="681586"/>
          </a:xfrm>
        </p:spPr>
        <p:txBody>
          <a:bodyPr wrap="square">
            <a:normAutofit/>
          </a:bodyPr>
          <a:lstStyle/>
          <a:p>
            <a:r>
              <a:rPr lang="en-US"/>
              <a:t>Password complexity</a:t>
            </a:r>
          </a:p>
        </p:txBody>
      </p:sp>
      <p:sp useBgFill="1">
        <p:nvSpPr>
          <p:cNvPr id="42" name="Freeform: Shape 41">
            <a:extLst>
              <a:ext uri="{FF2B5EF4-FFF2-40B4-BE49-F238E27FC236}">
                <a16:creationId xmlns:a16="http://schemas.microsoft.com/office/drawing/2014/main" id="{4172FA92-6FD3-495F-95A0-4FD85861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 y="1734458"/>
            <a:ext cx="12191501" cy="5123544"/>
          </a:xfrm>
          <a:custGeom>
            <a:avLst/>
            <a:gdLst>
              <a:gd name="connsiteX0" fmla="*/ 9255953 w 12191501"/>
              <a:gd name="connsiteY0" fmla="*/ 0 h 4430825"/>
              <a:gd name="connsiteX1" fmla="*/ 10762189 w 12191501"/>
              <a:gd name="connsiteY1" fmla="*/ 67992 h 4430825"/>
              <a:gd name="connsiteX2" fmla="*/ 11364025 w 12191501"/>
              <a:gd name="connsiteY2" fmla="*/ 57486 h 4430825"/>
              <a:gd name="connsiteX3" fmla="*/ 12096632 w 12191501"/>
              <a:gd name="connsiteY3" fmla="*/ 44699 h 4430825"/>
              <a:gd name="connsiteX4" fmla="*/ 12191501 w 12191501"/>
              <a:gd name="connsiteY4" fmla="*/ 43042 h 4430825"/>
              <a:gd name="connsiteX5" fmla="*/ 12191501 w 12191501"/>
              <a:gd name="connsiteY5" fmla="*/ 4430825 h 4430825"/>
              <a:gd name="connsiteX6" fmla="*/ 0 w 12191501"/>
              <a:gd name="connsiteY6" fmla="*/ 4430825 h 4430825"/>
              <a:gd name="connsiteX7" fmla="*/ 10182 w 12191501"/>
              <a:gd name="connsiteY7" fmla="*/ 95053 h 4430825"/>
              <a:gd name="connsiteX8" fmla="*/ 70972 w 12191501"/>
              <a:gd name="connsiteY8" fmla="*/ 97164 h 4430825"/>
              <a:gd name="connsiteX9" fmla="*/ 1281624 w 12191501"/>
              <a:gd name="connsiteY9" fmla="*/ 139193 h 4430825"/>
              <a:gd name="connsiteX10" fmla="*/ 2485297 w 12191501"/>
              <a:gd name="connsiteY10" fmla="*/ 118183 h 4430825"/>
              <a:gd name="connsiteX11" fmla="*/ 3237591 w 12191501"/>
              <a:gd name="connsiteY11" fmla="*/ 105051 h 4430825"/>
              <a:gd name="connsiteX12" fmla="*/ 3989887 w 12191501"/>
              <a:gd name="connsiteY12" fmla="*/ 91920 h 4430825"/>
              <a:gd name="connsiteX13" fmla="*/ 9255953 w 12191501"/>
              <a:gd name="connsiteY13" fmla="*/ 0 h 443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501" h="4430825">
                <a:moveTo>
                  <a:pt x="9255953" y="0"/>
                </a:moveTo>
                <a:cubicBezTo>
                  <a:pt x="10762189" y="67992"/>
                  <a:pt x="10762189" y="67992"/>
                  <a:pt x="10762189" y="67992"/>
                </a:cubicBezTo>
                <a:cubicBezTo>
                  <a:pt x="11364025" y="57486"/>
                  <a:pt x="11364025" y="57486"/>
                  <a:pt x="11364025" y="57486"/>
                </a:cubicBezTo>
                <a:cubicBezTo>
                  <a:pt x="11589714" y="53547"/>
                  <a:pt x="11836561" y="49238"/>
                  <a:pt x="12096632" y="44699"/>
                </a:cubicBezTo>
                <a:lnTo>
                  <a:pt x="12191501" y="43042"/>
                </a:lnTo>
                <a:lnTo>
                  <a:pt x="12191501" y="4430825"/>
                </a:lnTo>
                <a:lnTo>
                  <a:pt x="0" y="4430825"/>
                </a:lnTo>
                <a:lnTo>
                  <a:pt x="10182" y="95053"/>
                </a:lnTo>
                <a:lnTo>
                  <a:pt x="70972" y="97164"/>
                </a:lnTo>
                <a:cubicBezTo>
                  <a:pt x="1281624" y="139193"/>
                  <a:pt x="1281624" y="139193"/>
                  <a:pt x="1281624" y="139193"/>
                </a:cubicBezTo>
                <a:cubicBezTo>
                  <a:pt x="2485297" y="118183"/>
                  <a:pt x="2485297" y="118183"/>
                  <a:pt x="2485297" y="118183"/>
                </a:cubicBezTo>
                <a:cubicBezTo>
                  <a:pt x="2786215" y="112930"/>
                  <a:pt x="2936672" y="110304"/>
                  <a:pt x="3237591" y="105051"/>
                </a:cubicBezTo>
                <a:cubicBezTo>
                  <a:pt x="3538508" y="99800"/>
                  <a:pt x="3839426" y="94546"/>
                  <a:pt x="3989887" y="91920"/>
                </a:cubicBezTo>
                <a:cubicBezTo>
                  <a:pt x="9255953" y="0"/>
                  <a:pt x="9255953" y="0"/>
                  <a:pt x="9255953" y="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25" name="Content Placeholder 2">
            <a:extLst>
              <a:ext uri="{FF2B5EF4-FFF2-40B4-BE49-F238E27FC236}">
                <a16:creationId xmlns:a16="http://schemas.microsoft.com/office/drawing/2014/main" id="{E7840EEE-5F97-463D-A502-6DA22CFA2B7E}"/>
              </a:ext>
            </a:extLst>
          </p:cNvPr>
          <p:cNvGraphicFramePr>
            <a:graphicFrameLocks noGrp="1"/>
          </p:cNvGraphicFramePr>
          <p:nvPr>
            <p:ph idx="1"/>
            <p:extLst>
              <p:ext uri="{D42A27DB-BD31-4B8C-83A1-F6EECF244321}">
                <p14:modId xmlns:p14="http://schemas.microsoft.com/office/powerpoint/2010/main" val="3780588740"/>
              </p:ext>
            </p:extLst>
          </p:nvPr>
        </p:nvGraphicFramePr>
        <p:xfrm>
          <a:off x="720725" y="2541588"/>
          <a:ext cx="10728325" cy="358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7021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7"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1641E052-A784-433E-B840-4778EEDD7D5B}"/>
              </a:ext>
            </a:extLst>
          </p:cNvPr>
          <p:cNvSpPr>
            <a:spLocks noGrp="1"/>
          </p:cNvSpPr>
          <p:nvPr>
            <p:ph type="title"/>
          </p:nvPr>
        </p:nvSpPr>
        <p:spPr>
          <a:xfrm>
            <a:off x="2640014" y="1334791"/>
            <a:ext cx="6911974" cy="2803071"/>
          </a:xfrm>
        </p:spPr>
        <p:txBody>
          <a:bodyPr vert="horz" wrap="square" lIns="0" tIns="0" rIns="0" bIns="0" rtlCol="0" anchor="ctr" anchorCtr="0">
            <a:normAutofit/>
          </a:bodyPr>
          <a:lstStyle/>
          <a:p>
            <a:pPr algn="ctr"/>
            <a:r>
              <a:rPr lang="en-US" sz="5600" spc="-100"/>
              <a:t>Password etiquette </a:t>
            </a:r>
          </a:p>
        </p:txBody>
      </p:sp>
      <p:sp>
        <p:nvSpPr>
          <p:cNvPr id="3" name="Content Placeholder 2">
            <a:extLst>
              <a:ext uri="{FF2B5EF4-FFF2-40B4-BE49-F238E27FC236}">
                <a16:creationId xmlns:a16="http://schemas.microsoft.com/office/drawing/2014/main" id="{91FB8B82-D2DA-4D6F-BE3A-FF31E82F1134}"/>
              </a:ext>
            </a:extLst>
          </p:cNvPr>
          <p:cNvSpPr>
            <a:spLocks noGrp="1"/>
          </p:cNvSpPr>
          <p:nvPr>
            <p:ph idx="1"/>
          </p:nvPr>
        </p:nvSpPr>
        <p:spPr>
          <a:xfrm>
            <a:off x="2640014" y="4437899"/>
            <a:ext cx="6911974" cy="990143"/>
          </a:xfrm>
        </p:spPr>
        <p:txBody>
          <a:bodyPr vert="horz" lIns="0" tIns="0" rIns="0" bIns="0" rtlCol="0" anchor="t">
            <a:noAutofit/>
          </a:bodyPr>
          <a:lstStyle/>
          <a:p>
            <a:pPr marL="0" indent="0" algn="ctr">
              <a:buNone/>
            </a:pPr>
            <a:r>
              <a:rPr lang="en-US" sz="3600">
                <a:solidFill>
                  <a:schemeClr val="tx2">
                    <a:lumMod val="90000"/>
                  </a:schemeClr>
                </a:solidFill>
              </a:rPr>
              <a:t>Never share your password with anyone!</a:t>
            </a:r>
          </a:p>
        </p:txBody>
      </p:sp>
      <p:sp useBgFill="1">
        <p:nvSpPr>
          <p:cNvPr id="24" name="Freeform: Shape 23">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125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7"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0C88047D-51A0-4798-8A57-4D796163B2B0}"/>
              </a:ext>
            </a:extLst>
          </p:cNvPr>
          <p:cNvSpPr>
            <a:spLocks noGrp="1"/>
          </p:cNvSpPr>
          <p:nvPr>
            <p:ph type="title"/>
          </p:nvPr>
        </p:nvSpPr>
        <p:spPr>
          <a:xfrm>
            <a:off x="2640014" y="1334791"/>
            <a:ext cx="6911974" cy="2803071"/>
          </a:xfrm>
        </p:spPr>
        <p:txBody>
          <a:bodyPr vert="horz" wrap="square" lIns="0" tIns="0" rIns="0" bIns="0" rtlCol="0" anchor="ctr" anchorCtr="0">
            <a:normAutofit/>
          </a:bodyPr>
          <a:lstStyle/>
          <a:p>
            <a:pPr algn="ctr"/>
            <a:r>
              <a:rPr lang="en-US" spc="-100"/>
              <a:t>Ex 1.    Passw0rd! </a:t>
            </a:r>
          </a:p>
        </p:txBody>
      </p:sp>
      <p:sp useBgFill="1">
        <p:nvSpPr>
          <p:cNvPr id="24" name="Freeform: Shape 23">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86875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8B610-6081-47B0-8EBC-220C4F6D51DC}"/>
              </a:ext>
            </a:extLst>
          </p:cNvPr>
          <p:cNvSpPr>
            <a:spLocks noGrp="1"/>
          </p:cNvSpPr>
          <p:nvPr>
            <p:ph type="title"/>
          </p:nvPr>
        </p:nvSpPr>
        <p:spPr>
          <a:xfrm>
            <a:off x="720000" y="619200"/>
            <a:ext cx="3107463" cy="5510138"/>
          </a:xfrm>
        </p:spPr>
        <p:txBody>
          <a:bodyPr>
            <a:normAutofit/>
          </a:bodyPr>
          <a:lstStyle/>
          <a:p>
            <a:r>
              <a:rPr lang="en-US"/>
              <a:t>Memorize your password!</a:t>
            </a:r>
          </a:p>
        </p:txBody>
      </p:sp>
      <p:sp useBgFill="1">
        <p:nvSpPr>
          <p:cNvPr id="13" name="Freeform: Shape 12">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5" name="Content Placeholder 2">
            <a:extLst>
              <a:ext uri="{FF2B5EF4-FFF2-40B4-BE49-F238E27FC236}">
                <a16:creationId xmlns:a16="http://schemas.microsoft.com/office/drawing/2014/main" id="{ECA832BA-0B47-48AE-9997-AF83CBCAC9C0}"/>
              </a:ext>
            </a:extLst>
          </p:cNvPr>
          <p:cNvGraphicFramePr>
            <a:graphicFrameLocks noGrp="1"/>
          </p:cNvGraphicFramePr>
          <p:nvPr>
            <p:ph idx="1"/>
            <p:extLst>
              <p:ext uri="{D42A27DB-BD31-4B8C-83A1-F6EECF244321}">
                <p14:modId xmlns:p14="http://schemas.microsoft.com/office/powerpoint/2010/main" val="2048495800"/>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8894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2BD9FB-6C4C-4948-A4F4-8E9FC90C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9DB51C-B80E-4B27-9779-A1DE32325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7781925"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60ADF2F1-8551-43AD-A5C9-6F1E58480BEA}"/>
              </a:ext>
            </a:extLst>
          </p:cNvPr>
          <p:cNvSpPr>
            <a:spLocks noGrp="1"/>
          </p:cNvSpPr>
          <p:nvPr>
            <p:ph type="title"/>
          </p:nvPr>
        </p:nvSpPr>
        <p:spPr>
          <a:xfrm>
            <a:off x="720000" y="720000"/>
            <a:ext cx="5015638" cy="2803071"/>
          </a:xfrm>
        </p:spPr>
        <p:txBody>
          <a:bodyPr vert="horz" wrap="square" lIns="0" tIns="0" rIns="0" bIns="0" rtlCol="0" anchor="b" anchorCtr="0">
            <a:normAutofit/>
          </a:bodyPr>
          <a:lstStyle/>
          <a:p>
            <a:pPr algn="ctr"/>
            <a:r>
              <a:rPr lang="en-US" spc="-100"/>
              <a:t>Passwords – Good or Bad?</a:t>
            </a:r>
          </a:p>
        </p:txBody>
      </p:sp>
      <p:sp>
        <p:nvSpPr>
          <p:cNvPr id="18"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6273683" y="3123655"/>
            <a:ext cx="3362287" cy="31471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56510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88047D-51A0-4798-8A57-4D796163B2B0}"/>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r>
              <a:rPr lang="en-US" spc="-100" dirty="0"/>
              <a:t>Ex 1.</a:t>
            </a:r>
            <a:br>
              <a:rPr lang="en-US" spc="-100" dirty="0"/>
            </a:br>
            <a:r>
              <a:rPr lang="en-US" spc="-100"/>
              <a:t>  Passw0rd! </a:t>
            </a:r>
          </a:p>
        </p:txBody>
      </p:sp>
      <p:grpSp>
        <p:nvGrpSpPr>
          <p:cNvPr id="17" name="Group 16">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8"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2" name="Group 21">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3"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6" name="Picture 6" descr="Icon&#10;&#10;Description automatically generated">
            <a:extLst>
              <a:ext uri="{FF2B5EF4-FFF2-40B4-BE49-F238E27FC236}">
                <a16:creationId xmlns:a16="http://schemas.microsoft.com/office/drawing/2014/main" id="{D08588FB-6887-44C6-A9F9-1178AF6B3B85}"/>
              </a:ext>
            </a:extLst>
          </p:cNvPr>
          <p:cNvPicPr>
            <a:picLocks noChangeAspect="1"/>
          </p:cNvPicPr>
          <p:nvPr/>
        </p:nvPicPr>
        <p:blipFill rotWithShape="1">
          <a:blip r:embed="rId3"/>
          <a:srcRect r="23207" b="22363"/>
          <a:stretch/>
        </p:blipFill>
        <p:spPr>
          <a:xfrm>
            <a:off x="6444525" y="889711"/>
            <a:ext cx="5014800" cy="5069915"/>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20049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C929D-C903-49E5-94C5-6121238B050F}"/>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r>
              <a:rPr lang="en-US" spc="-100"/>
              <a:t>Ex. 2  </a:t>
            </a:r>
            <a:br>
              <a:rPr lang="en-US" spc="-100" dirty="0"/>
            </a:br>
            <a:r>
              <a:rPr lang="en-US" spc="-100"/>
              <a:t> !@9YAt#f3h</a:t>
            </a: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5" descr="Logo, icon&#10;&#10;Description automatically generated">
            <a:extLst>
              <a:ext uri="{FF2B5EF4-FFF2-40B4-BE49-F238E27FC236}">
                <a16:creationId xmlns:a16="http://schemas.microsoft.com/office/drawing/2014/main" id="{DC5EA0E6-5865-4AD8-B2CA-AFDD830E9577}"/>
              </a:ext>
            </a:extLst>
          </p:cNvPr>
          <p:cNvPicPr>
            <a:picLocks noChangeAspect="1"/>
          </p:cNvPicPr>
          <p:nvPr/>
        </p:nvPicPr>
        <p:blipFill>
          <a:blip r:embed="rId3"/>
          <a:stretch>
            <a:fillRect/>
          </a:stretch>
        </p:blipFill>
        <p:spPr>
          <a:xfrm>
            <a:off x="6444525" y="917269"/>
            <a:ext cx="6078724" cy="6078724"/>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411659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C929D-C903-49E5-94C5-6121238B050F}"/>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r>
              <a:rPr lang="en-US" spc="-100"/>
              <a:t>Ex. 3   woRA70</a:t>
            </a: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6" descr="Icon&#10;&#10;Description automatically generated">
            <a:extLst>
              <a:ext uri="{FF2B5EF4-FFF2-40B4-BE49-F238E27FC236}">
                <a16:creationId xmlns:a16="http://schemas.microsoft.com/office/drawing/2014/main" id="{D1805A83-B8D4-40F6-BF1D-C01941BB33A9}"/>
              </a:ext>
            </a:extLst>
          </p:cNvPr>
          <p:cNvPicPr>
            <a:picLocks noChangeAspect="1"/>
          </p:cNvPicPr>
          <p:nvPr/>
        </p:nvPicPr>
        <p:blipFill rotWithShape="1">
          <a:blip r:embed="rId3"/>
          <a:srcRect r="23207" b="22363"/>
          <a:stretch/>
        </p:blipFill>
        <p:spPr>
          <a:xfrm>
            <a:off x="6444525" y="889711"/>
            <a:ext cx="5014800" cy="5069915"/>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365492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C929D-C903-49E5-94C5-6121238B050F}"/>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lnSpc>
                <a:spcPct val="90000"/>
              </a:lnSpc>
            </a:pPr>
            <a:r>
              <a:rPr lang="en-US" sz="3900" spc="-100"/>
              <a:t>Ex. 4  </a:t>
            </a:r>
            <a:br>
              <a:rPr lang="en-US" sz="3900" spc="-100" dirty="0"/>
            </a:br>
            <a:r>
              <a:rPr lang="en-US" sz="3900" spc="-100"/>
              <a:t>SquidGames2021</a:t>
            </a: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6" descr="Icon&#10;&#10;Description automatically generated">
            <a:extLst>
              <a:ext uri="{FF2B5EF4-FFF2-40B4-BE49-F238E27FC236}">
                <a16:creationId xmlns:a16="http://schemas.microsoft.com/office/drawing/2014/main" id="{86B9BFB4-3996-4698-9DA0-713675E3408C}"/>
              </a:ext>
            </a:extLst>
          </p:cNvPr>
          <p:cNvPicPr>
            <a:picLocks noChangeAspect="1"/>
          </p:cNvPicPr>
          <p:nvPr/>
        </p:nvPicPr>
        <p:blipFill rotWithShape="1">
          <a:blip r:embed="rId3"/>
          <a:srcRect r="23207" b="22363"/>
          <a:stretch/>
        </p:blipFill>
        <p:spPr>
          <a:xfrm>
            <a:off x="6444525" y="889711"/>
            <a:ext cx="5014800" cy="5069915"/>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38619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C929D-C903-49E5-94C5-6121238B050F}"/>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lnSpc>
                <a:spcPct val="90000"/>
              </a:lnSpc>
            </a:pPr>
            <a:r>
              <a:rPr lang="en-US" sz="4300" spc="-100"/>
              <a:t>Ex. 5</a:t>
            </a:r>
            <a:br>
              <a:rPr lang="en-US" sz="4300" spc="-100" dirty="0"/>
            </a:br>
            <a:r>
              <a:rPr lang="en-US" sz="4300" spc="-100"/>
              <a:t>   Rone*HK%5      </a:t>
            </a: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Picture 5" descr="Logo, icon&#10;&#10;Description automatically generated">
            <a:extLst>
              <a:ext uri="{FF2B5EF4-FFF2-40B4-BE49-F238E27FC236}">
                <a16:creationId xmlns:a16="http://schemas.microsoft.com/office/drawing/2014/main" id="{C1765FA6-6190-4970-A7ED-51E798A2B929}"/>
              </a:ext>
            </a:extLst>
          </p:cNvPr>
          <p:cNvPicPr>
            <a:picLocks noChangeAspect="1"/>
          </p:cNvPicPr>
          <p:nvPr/>
        </p:nvPicPr>
        <p:blipFill>
          <a:blip r:embed="rId3"/>
          <a:stretch>
            <a:fillRect/>
          </a:stretch>
        </p:blipFill>
        <p:spPr>
          <a:xfrm>
            <a:off x="6444525" y="917269"/>
            <a:ext cx="6251252" cy="6251252"/>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17759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EAA75A1D-1CE8-4BD9-8ED7-2727E560577A}"/>
              </a:ext>
            </a:extLst>
          </p:cNvPr>
          <p:cNvSpPr>
            <a:spLocks noGrp="1"/>
          </p:cNvSpPr>
          <p:nvPr>
            <p:ph type="title"/>
          </p:nvPr>
        </p:nvSpPr>
        <p:spPr>
          <a:xfrm>
            <a:off x="4536350" y="728663"/>
            <a:ext cx="5015638" cy="2803071"/>
          </a:xfrm>
        </p:spPr>
        <p:txBody>
          <a:bodyPr vert="horz" wrap="square" lIns="0" tIns="0" rIns="0" bIns="0" rtlCol="0" anchor="b" anchorCtr="0">
            <a:normAutofit/>
          </a:bodyPr>
          <a:lstStyle/>
          <a:p>
            <a:pPr algn="ctr"/>
            <a:r>
              <a:rPr lang="en-US" spc="-100"/>
              <a:t>Group Activity – Create a Password</a:t>
            </a:r>
          </a:p>
        </p:txBody>
      </p:sp>
      <p:sp>
        <p:nvSpPr>
          <p:cNvPr id="3" name="Content Placeholder 2">
            <a:extLst>
              <a:ext uri="{FF2B5EF4-FFF2-40B4-BE49-F238E27FC236}">
                <a16:creationId xmlns:a16="http://schemas.microsoft.com/office/drawing/2014/main" id="{5F9C253B-10B2-4165-8F81-DCF7CAB08265}"/>
              </a:ext>
            </a:extLst>
          </p:cNvPr>
          <p:cNvSpPr>
            <a:spLocks noGrp="1"/>
          </p:cNvSpPr>
          <p:nvPr>
            <p:ph type="body" idx="1"/>
          </p:nvPr>
        </p:nvSpPr>
        <p:spPr>
          <a:xfrm>
            <a:off x="4536350" y="4063999"/>
            <a:ext cx="5015638" cy="1704975"/>
          </a:xfrm>
        </p:spPr>
        <p:txBody>
          <a:bodyPr vert="horz" lIns="0" tIns="0" rIns="0" bIns="0" rtlCol="0" anchor="t">
            <a:normAutofit/>
          </a:bodyPr>
          <a:lstStyle/>
          <a:p>
            <a:pPr algn="ctr"/>
            <a:r>
              <a:rPr lang="en-US">
                <a:solidFill>
                  <a:schemeClr val="tx2">
                    <a:lumMod val="90000"/>
                    <a:alpha val="58000"/>
                  </a:schemeClr>
                </a:solidFill>
              </a:rPr>
              <a:t>&amp; Worksheet</a:t>
            </a:r>
          </a:p>
        </p:txBody>
      </p:sp>
      <p:sp>
        <p:nvSpPr>
          <p:cNvPr id="18"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42357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60B4E-A26F-49D5-8DA3-A852DAC52AC8}"/>
              </a:ext>
            </a:extLst>
          </p:cNvPr>
          <p:cNvSpPr>
            <a:spLocks noGrp="1"/>
          </p:cNvSpPr>
          <p:nvPr>
            <p:ph type="title"/>
          </p:nvPr>
        </p:nvSpPr>
        <p:spPr>
          <a:xfrm>
            <a:off x="720000" y="619200"/>
            <a:ext cx="3107463" cy="5510138"/>
          </a:xfrm>
        </p:spPr>
        <p:txBody>
          <a:bodyPr>
            <a:normAutofit/>
          </a:bodyPr>
          <a:lstStyle/>
          <a:p>
            <a:r>
              <a:rPr lang="en-US"/>
              <a:t>Wrapping Up</a:t>
            </a:r>
          </a:p>
        </p:txBody>
      </p:sp>
      <p:sp useBgFill="1">
        <p:nvSpPr>
          <p:cNvPr id="29" name="Freeform: Shape 28">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21" name="Content Placeholder 2">
            <a:extLst>
              <a:ext uri="{FF2B5EF4-FFF2-40B4-BE49-F238E27FC236}">
                <a16:creationId xmlns:a16="http://schemas.microsoft.com/office/drawing/2014/main" id="{1ACC94DA-D55D-4BB7-8566-0947B8280E3E}"/>
              </a:ext>
            </a:extLst>
          </p:cNvPr>
          <p:cNvGraphicFramePr>
            <a:graphicFrameLocks noGrp="1"/>
          </p:cNvGraphicFramePr>
          <p:nvPr>
            <p:ph idx="1"/>
            <p:extLst>
              <p:ext uri="{D42A27DB-BD31-4B8C-83A1-F6EECF244321}">
                <p14:modId xmlns:p14="http://schemas.microsoft.com/office/powerpoint/2010/main" val="3380017788"/>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651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7"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6141F74-EDA0-4888-BC5B-B51097778B94}"/>
              </a:ext>
            </a:extLst>
          </p:cNvPr>
          <p:cNvSpPr>
            <a:spLocks noGrp="1"/>
          </p:cNvSpPr>
          <p:nvPr>
            <p:ph type="title"/>
          </p:nvPr>
        </p:nvSpPr>
        <p:spPr>
          <a:xfrm>
            <a:off x="2640014" y="1334791"/>
            <a:ext cx="6911974" cy="2803071"/>
          </a:xfrm>
        </p:spPr>
        <p:txBody>
          <a:bodyPr vert="horz" wrap="square" lIns="0" tIns="0" rIns="0" bIns="0" rtlCol="0" anchor="ctr" anchorCtr="0">
            <a:normAutofit/>
          </a:bodyPr>
          <a:lstStyle/>
          <a:p>
            <a:pPr algn="ctr"/>
            <a:r>
              <a:rPr lang="en-US" spc="-100"/>
              <a:t>Think about what you learned</a:t>
            </a:r>
          </a:p>
        </p:txBody>
      </p:sp>
      <p:sp useBgFill="1">
        <p:nvSpPr>
          <p:cNvPr id="24" name="Freeform: Shape 23">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143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7"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B23C929D-C903-49E5-94C5-6121238B050F}"/>
              </a:ext>
            </a:extLst>
          </p:cNvPr>
          <p:cNvSpPr>
            <a:spLocks noGrp="1"/>
          </p:cNvSpPr>
          <p:nvPr>
            <p:ph type="title"/>
          </p:nvPr>
        </p:nvSpPr>
        <p:spPr>
          <a:xfrm>
            <a:off x="2640014" y="1334791"/>
            <a:ext cx="6911974" cy="2803071"/>
          </a:xfrm>
        </p:spPr>
        <p:txBody>
          <a:bodyPr vert="horz" wrap="square" lIns="0" tIns="0" rIns="0" bIns="0" rtlCol="0" anchor="ctr" anchorCtr="0">
            <a:normAutofit/>
          </a:bodyPr>
          <a:lstStyle/>
          <a:p>
            <a:pPr algn="ctr"/>
            <a:r>
              <a:rPr lang="en-US" spc="-100"/>
              <a:t>Ex. 2   !@9YAt#f3h</a:t>
            </a:r>
          </a:p>
        </p:txBody>
      </p:sp>
      <p:sp useBgFill="1">
        <p:nvSpPr>
          <p:cNvPr id="24" name="Freeform: Shape 23">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1826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7"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B23C929D-C903-49E5-94C5-6121238B050F}"/>
              </a:ext>
            </a:extLst>
          </p:cNvPr>
          <p:cNvSpPr>
            <a:spLocks noGrp="1"/>
          </p:cNvSpPr>
          <p:nvPr>
            <p:ph type="title"/>
          </p:nvPr>
        </p:nvSpPr>
        <p:spPr>
          <a:xfrm>
            <a:off x="2640014" y="1334791"/>
            <a:ext cx="6911974" cy="2803071"/>
          </a:xfrm>
        </p:spPr>
        <p:txBody>
          <a:bodyPr vert="horz" wrap="square" lIns="0" tIns="0" rIns="0" bIns="0" rtlCol="0" anchor="ctr" anchorCtr="0">
            <a:normAutofit/>
          </a:bodyPr>
          <a:lstStyle/>
          <a:p>
            <a:pPr algn="ctr"/>
            <a:r>
              <a:rPr lang="en-US" spc="-100"/>
              <a:t>Ex. 3   woRA70</a:t>
            </a:r>
          </a:p>
        </p:txBody>
      </p:sp>
      <p:sp useBgFill="1">
        <p:nvSpPr>
          <p:cNvPr id="24" name="Freeform: Shape 23">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09657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7"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B23C929D-C903-49E5-94C5-6121238B050F}"/>
              </a:ext>
            </a:extLst>
          </p:cNvPr>
          <p:cNvSpPr>
            <a:spLocks noGrp="1"/>
          </p:cNvSpPr>
          <p:nvPr>
            <p:ph type="title"/>
          </p:nvPr>
        </p:nvSpPr>
        <p:spPr>
          <a:xfrm>
            <a:off x="2640014" y="1334791"/>
            <a:ext cx="6911974" cy="2803071"/>
          </a:xfrm>
        </p:spPr>
        <p:txBody>
          <a:bodyPr vert="horz" wrap="square" lIns="0" tIns="0" rIns="0" bIns="0" rtlCol="0" anchor="ctr" anchorCtr="0">
            <a:normAutofit/>
          </a:bodyPr>
          <a:lstStyle/>
          <a:p>
            <a:pPr algn="ctr"/>
            <a:r>
              <a:rPr lang="en-US" sz="5200" spc="-100" dirty="0"/>
              <a:t>Ex. 4    </a:t>
            </a:r>
            <a:br>
              <a:rPr lang="en-US" sz="5200" spc="-100" dirty="0"/>
            </a:br>
            <a:r>
              <a:rPr lang="en-US" sz="5200" spc="-100" dirty="0"/>
              <a:t>SquidGames2021</a:t>
            </a:r>
          </a:p>
        </p:txBody>
      </p:sp>
      <p:sp useBgFill="1">
        <p:nvSpPr>
          <p:cNvPr id="24" name="Freeform: Shape 23">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83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7"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B23C929D-C903-49E5-94C5-6121238B050F}"/>
              </a:ext>
            </a:extLst>
          </p:cNvPr>
          <p:cNvSpPr>
            <a:spLocks noGrp="1"/>
          </p:cNvSpPr>
          <p:nvPr>
            <p:ph type="title"/>
          </p:nvPr>
        </p:nvSpPr>
        <p:spPr>
          <a:xfrm>
            <a:off x="2640014" y="1334791"/>
            <a:ext cx="6911974" cy="2803071"/>
          </a:xfrm>
        </p:spPr>
        <p:txBody>
          <a:bodyPr vert="horz" wrap="square" lIns="0" tIns="0" rIns="0" bIns="0" rtlCol="0" anchor="ctr" anchorCtr="0">
            <a:normAutofit/>
          </a:bodyPr>
          <a:lstStyle/>
          <a:p>
            <a:pPr algn="ctr"/>
            <a:r>
              <a:rPr lang="en-US" spc="-100" dirty="0"/>
              <a:t>Ex. 5   </a:t>
            </a:r>
            <a:br>
              <a:rPr lang="en-US" spc="-100" dirty="0"/>
            </a:br>
            <a:r>
              <a:rPr lang="en-US" spc="-100" dirty="0"/>
              <a:t>Rone*HK%5      </a:t>
            </a:r>
          </a:p>
        </p:txBody>
      </p:sp>
      <p:sp useBgFill="1">
        <p:nvSpPr>
          <p:cNvPr id="24" name="Freeform: Shape 23">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68493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B2BD9FB-6C4C-4948-A4F4-8E9FC90C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9DB51C-B80E-4B27-9779-A1DE32325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7781925"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60ADF2F1-8551-43AD-A5C9-6F1E58480BEA}"/>
              </a:ext>
            </a:extLst>
          </p:cNvPr>
          <p:cNvSpPr>
            <a:spLocks noGrp="1"/>
          </p:cNvSpPr>
          <p:nvPr>
            <p:ph type="title"/>
          </p:nvPr>
        </p:nvSpPr>
        <p:spPr>
          <a:xfrm>
            <a:off x="720000" y="720000"/>
            <a:ext cx="5015638" cy="2803071"/>
          </a:xfrm>
        </p:spPr>
        <p:txBody>
          <a:bodyPr vert="horz" wrap="square" lIns="0" tIns="0" rIns="0" bIns="0" rtlCol="0" anchor="b" anchorCtr="0">
            <a:normAutofit/>
          </a:bodyPr>
          <a:lstStyle/>
          <a:p>
            <a:pPr algn="ctr"/>
            <a:r>
              <a:rPr lang="en-US" spc="-100"/>
              <a:t>Why are Passwords so Important?</a:t>
            </a:r>
          </a:p>
        </p:txBody>
      </p:sp>
      <p:sp>
        <p:nvSpPr>
          <p:cNvPr id="18"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6273683" y="3123655"/>
            <a:ext cx="3362287" cy="31471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7296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C16D802C-99C5-4947-BA82-6C1F9360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9E8100-7BD2-41FE-85AE-2E64F0E78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D2349747-EAEE-477A-B019-58D3CA521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3594" y="0"/>
            <a:ext cx="7928406" cy="6858000"/>
          </a:xfrm>
          <a:custGeom>
            <a:avLst/>
            <a:gdLst>
              <a:gd name="connsiteX0" fmla="*/ 0 w 7928406"/>
              <a:gd name="connsiteY0" fmla="*/ 0 h 6858000"/>
              <a:gd name="connsiteX1" fmla="*/ 7127397 w 7928406"/>
              <a:gd name="connsiteY1" fmla="*/ 0 h 6858000"/>
              <a:gd name="connsiteX2" fmla="*/ 7302120 w 7928406"/>
              <a:gd name="connsiteY2" fmla="*/ 279455 h 6858000"/>
              <a:gd name="connsiteX3" fmla="*/ 7928406 w 7928406"/>
              <a:gd name="connsiteY3" fmla="*/ 3061922 h 6858000"/>
              <a:gd name="connsiteX4" fmla="*/ 7746627 w 7928406"/>
              <a:gd name="connsiteY4" fmla="*/ 4515619 h 6858000"/>
              <a:gd name="connsiteX5" fmla="*/ 7201289 w 7928406"/>
              <a:gd name="connsiteY5" fmla="*/ 5969316 h 6858000"/>
              <a:gd name="connsiteX6" fmla="*/ 6608022 w 7928406"/>
              <a:gd name="connsiteY6" fmla="*/ 6777438 h 6858000"/>
              <a:gd name="connsiteX7" fmla="*/ 6529065 w 7928406"/>
              <a:gd name="connsiteY7" fmla="*/ 6858000 h 6858000"/>
              <a:gd name="connsiteX8" fmla="*/ 0 w 7928406"/>
              <a:gd name="connsiteY8" fmla="*/ 6858000 h 6858000"/>
              <a:gd name="connsiteX9" fmla="*/ 0 w 7928406"/>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8406" h="6858000">
                <a:moveTo>
                  <a:pt x="0" y="0"/>
                </a:moveTo>
                <a:lnTo>
                  <a:pt x="7127397" y="0"/>
                </a:lnTo>
                <a:lnTo>
                  <a:pt x="7302120" y="279455"/>
                </a:lnTo>
                <a:cubicBezTo>
                  <a:pt x="7719644" y="1021447"/>
                  <a:pt x="7928406" y="1948936"/>
                  <a:pt x="7928406" y="3061922"/>
                </a:cubicBezTo>
                <a:cubicBezTo>
                  <a:pt x="7928406" y="3516203"/>
                  <a:pt x="7867813" y="3970483"/>
                  <a:pt x="7746627" y="4515619"/>
                </a:cubicBezTo>
                <a:cubicBezTo>
                  <a:pt x="7595144" y="5030470"/>
                  <a:pt x="7443661" y="5515036"/>
                  <a:pt x="7201289" y="5969316"/>
                </a:cubicBezTo>
                <a:cubicBezTo>
                  <a:pt x="7019510" y="6275955"/>
                  <a:pt x="6820689" y="6544265"/>
                  <a:pt x="6608022" y="6777438"/>
                </a:cubicBezTo>
                <a:lnTo>
                  <a:pt x="6529065" y="6858000"/>
                </a:lnTo>
                <a:lnTo>
                  <a:pt x="0" y="6858000"/>
                </a:lnTo>
                <a:lnTo>
                  <a:pt x="0" y="0"/>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D5198292-6A36-4826-AEC8-AB8C44074722}"/>
              </a:ext>
            </a:extLst>
          </p:cNvPr>
          <p:cNvSpPr>
            <a:spLocks noGrp="1"/>
          </p:cNvSpPr>
          <p:nvPr>
            <p:ph type="title"/>
          </p:nvPr>
        </p:nvSpPr>
        <p:spPr>
          <a:xfrm>
            <a:off x="6480000" y="728663"/>
            <a:ext cx="5015638" cy="2795737"/>
          </a:xfrm>
        </p:spPr>
        <p:txBody>
          <a:bodyPr vert="horz" wrap="square" lIns="0" tIns="0" rIns="0" bIns="0" rtlCol="0" anchor="b" anchorCtr="0">
            <a:normAutofit/>
          </a:bodyPr>
          <a:lstStyle/>
          <a:p>
            <a:pPr algn="ctr">
              <a:lnSpc>
                <a:spcPct val="90000"/>
              </a:lnSpc>
            </a:pPr>
            <a:r>
              <a:rPr lang="en-US" sz="4800" spc="-100"/>
              <a:t>Warm Up: </a:t>
            </a:r>
            <a:br>
              <a:rPr lang="en-US" sz="4800" spc="-100"/>
            </a:br>
            <a:r>
              <a:rPr lang="en-US" sz="4800" spc="-100"/>
              <a:t>Why are </a:t>
            </a:r>
            <a:br>
              <a:rPr lang="en-US" sz="4800" spc="-100"/>
            </a:br>
            <a:r>
              <a:rPr lang="en-US" sz="4800" spc="-100"/>
              <a:t>passwords </a:t>
            </a:r>
            <a:br>
              <a:rPr lang="en-US" sz="4800" spc="-100"/>
            </a:br>
            <a:r>
              <a:rPr lang="en-US" sz="4800" spc="-100"/>
              <a:t>so important?</a:t>
            </a:r>
          </a:p>
        </p:txBody>
      </p:sp>
      <p:sp>
        <p:nvSpPr>
          <p:cNvPr id="3" name="Text Placeholder 2">
            <a:extLst>
              <a:ext uri="{FF2B5EF4-FFF2-40B4-BE49-F238E27FC236}">
                <a16:creationId xmlns:a16="http://schemas.microsoft.com/office/drawing/2014/main" id="{563D3854-6EFF-415B-9144-25AC439B62BD}"/>
              </a:ext>
            </a:extLst>
          </p:cNvPr>
          <p:cNvSpPr>
            <a:spLocks noGrp="1"/>
          </p:cNvSpPr>
          <p:nvPr>
            <p:ph type="body" idx="1"/>
          </p:nvPr>
        </p:nvSpPr>
        <p:spPr>
          <a:xfrm>
            <a:off x="6480000" y="3830399"/>
            <a:ext cx="5015638" cy="1938576"/>
          </a:xfrm>
        </p:spPr>
        <p:txBody>
          <a:bodyPr vert="horz" lIns="0" tIns="0" rIns="0" bIns="0" rtlCol="0" anchor="t">
            <a:normAutofit/>
          </a:bodyPr>
          <a:lstStyle/>
          <a:p>
            <a:pPr algn="ctr">
              <a:lnSpc>
                <a:spcPct val="110000"/>
              </a:lnSpc>
            </a:pPr>
            <a:r>
              <a:rPr lang="en-US" sz="2600">
                <a:solidFill>
                  <a:schemeClr val="tx2">
                    <a:lumMod val="90000"/>
                  </a:schemeClr>
                </a:solidFill>
              </a:rPr>
              <a:t>1. Silently think about the question above.</a:t>
            </a:r>
          </a:p>
          <a:p>
            <a:pPr algn="ctr">
              <a:lnSpc>
                <a:spcPct val="110000"/>
              </a:lnSpc>
            </a:pPr>
            <a:r>
              <a:rPr lang="en-US" sz="2600">
                <a:solidFill>
                  <a:schemeClr val="tx2">
                    <a:lumMod val="90000"/>
                  </a:schemeClr>
                </a:solidFill>
              </a:rPr>
              <a:t>2. Turn to your neighbor and discuss what your ideas.</a:t>
            </a:r>
          </a:p>
        </p:txBody>
      </p:sp>
      <p:pic>
        <p:nvPicPr>
          <p:cNvPr id="7" name="Graphic 6" descr="Confused Person">
            <a:extLst>
              <a:ext uri="{FF2B5EF4-FFF2-40B4-BE49-F238E27FC236}">
                <a16:creationId xmlns:a16="http://schemas.microsoft.com/office/drawing/2014/main" id="{BE98B69C-C777-418D-B92B-034322E570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00" y="1870937"/>
            <a:ext cx="3107463" cy="3107463"/>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2483436796"/>
      </p:ext>
    </p:extLst>
  </p:cSld>
  <p:clrMapOvr>
    <a:masterClrMapping/>
  </p:clrMapOvr>
</p:sld>
</file>

<file path=ppt/theme/theme1.xml><?xml version="1.0" encoding="utf-8"?>
<a:theme xmlns:a="http://schemas.openxmlformats.org/drawingml/2006/main" name="BlobVTI">
  <a:themeElements>
    <a:clrScheme name="AnalogousFromRegularSeedRightStep">
      <a:dk1>
        <a:srgbClr val="000000"/>
      </a:dk1>
      <a:lt1>
        <a:srgbClr val="FFFFFF"/>
      </a:lt1>
      <a:dk2>
        <a:srgbClr val="1D2733"/>
      </a:dk2>
      <a:lt2>
        <a:srgbClr val="E8E2E5"/>
      </a:lt2>
      <a:accent1>
        <a:srgbClr val="46B47E"/>
      </a:accent1>
      <a:accent2>
        <a:srgbClr val="3BB1A8"/>
      </a:accent2>
      <a:accent3>
        <a:srgbClr val="4D9BC3"/>
      </a:accent3>
      <a:accent4>
        <a:srgbClr val="3B58B1"/>
      </a:accent4>
      <a:accent5>
        <a:srgbClr val="614DC3"/>
      </a:accent5>
      <a:accent6>
        <a:srgbClr val="813BB1"/>
      </a:accent6>
      <a:hlink>
        <a:srgbClr val="BF3F7E"/>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39</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BlobVTI</vt:lpstr>
      <vt:lpstr>Authentication</vt:lpstr>
      <vt:lpstr>Passwords – Good or Bad?</vt:lpstr>
      <vt:lpstr>Ex 1.    Passw0rd! </vt:lpstr>
      <vt:lpstr>Ex. 2   !@9YAt#f3h</vt:lpstr>
      <vt:lpstr>Ex. 3   woRA70</vt:lpstr>
      <vt:lpstr>Ex. 4     SquidGames2021</vt:lpstr>
      <vt:lpstr>Ex. 5    Rone*HK%5      </vt:lpstr>
      <vt:lpstr>Why are Passwords so Important?</vt:lpstr>
      <vt:lpstr>Warm Up:  Why are  passwords  so important?</vt:lpstr>
      <vt:lpstr>Discuss as a Class</vt:lpstr>
      <vt:lpstr>Learning Objectives</vt:lpstr>
      <vt:lpstr>What is a password?</vt:lpstr>
      <vt:lpstr>The Three Deadly Password Attacks!</vt:lpstr>
      <vt:lpstr>Passwords are Compromised by:</vt:lpstr>
      <vt:lpstr>Let's break it down:  Brute Force Attack</vt:lpstr>
      <vt:lpstr>What does brute mean? </vt:lpstr>
      <vt:lpstr>What is Force?</vt:lpstr>
      <vt:lpstr>Putting it back together:  Brute Force Attack</vt:lpstr>
      <vt:lpstr> Defeating brute force attacks!</vt:lpstr>
      <vt:lpstr>Let's break it down:  Dictionary Attack</vt:lpstr>
      <vt:lpstr>What is a Dictionary?</vt:lpstr>
      <vt:lpstr>Putting it back together: Dictionary Attack</vt:lpstr>
      <vt:lpstr>Defeating Dictionary Attacks!</vt:lpstr>
      <vt:lpstr>Let's break it down:  Password Reuse Attack</vt:lpstr>
      <vt:lpstr>Reuse</vt:lpstr>
      <vt:lpstr>Putting it back together:  Password Reuse </vt:lpstr>
      <vt:lpstr>Defeating password reuse attacks! </vt:lpstr>
      <vt:lpstr>Password complexity</vt:lpstr>
      <vt:lpstr>Password etiquette </vt:lpstr>
      <vt:lpstr>Memorize your password!</vt:lpstr>
      <vt:lpstr>Passwords – Good or Bad?</vt:lpstr>
      <vt:lpstr>Ex 1.   Passw0rd! </vt:lpstr>
      <vt:lpstr>Ex. 2    !@9YAt#f3h</vt:lpstr>
      <vt:lpstr>Ex. 3   woRA70</vt:lpstr>
      <vt:lpstr>Ex. 4   SquidGames2021</vt:lpstr>
      <vt:lpstr>Ex. 5    Rone*HK%5      </vt:lpstr>
      <vt:lpstr>Group Activity – Create a Password</vt:lpstr>
      <vt:lpstr>Wrapping Up</vt:lpstr>
      <vt:lpstr>Think about what you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144</cp:revision>
  <dcterms:created xsi:type="dcterms:W3CDTF">2021-10-07T00:20:25Z</dcterms:created>
  <dcterms:modified xsi:type="dcterms:W3CDTF">2021-12-08T20:53:18Z</dcterms:modified>
</cp:coreProperties>
</file>